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6" r:id="rId7"/>
    <p:sldId id="261" r:id="rId8"/>
    <p:sldId id="262" r:id="rId9"/>
    <p:sldId id="263" r:id="rId10"/>
    <p:sldId id="264" r:id="rId11"/>
    <p:sldId id="265" r:id="rId12"/>
  </p:sldIdLst>
  <p:sldSz cx="14630400" cy="8229600"/>
  <p:notesSz cx="8229600" cy="14630400"/>
  <p:embeddedFontLst>
    <p:embeddedFont>
      <p:font typeface="Roboto" panose="02000000000000000000" pitchFamily="2" charset="0"/>
      <p:regular r:id="rId14"/>
      <p:bold r:id="rId15"/>
    </p:embeddedFont>
    <p:embeddedFont>
      <p:font typeface="Roboto Medium" panose="02000000000000000000" pitchFamily="2"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59105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30">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43799">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30">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hyperlink" Target="mailto:haldershubhendu2@gmail.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60" y="0"/>
            <a:ext cx="14630400" cy="8229600"/>
          </a:xfrm>
          <a:prstGeom prst="rect">
            <a:avLst/>
          </a:prstGeom>
          <a:solidFill>
            <a:srgbClr val="000024">
              <a:alpha val="80000"/>
            </a:srgbClr>
          </a:solidFill>
          <a:ln/>
        </p:spPr>
      </p:sp>
      <p:sp>
        <p:nvSpPr>
          <p:cNvPr id="4" name="Text 1"/>
          <p:cNvSpPr/>
          <p:nvPr/>
        </p:nvSpPr>
        <p:spPr>
          <a:xfrm>
            <a:off x="2400418" y="3677911"/>
            <a:ext cx="9921679" cy="620078"/>
          </a:xfrm>
          <a:prstGeom prst="rect">
            <a:avLst/>
          </a:prstGeom>
          <a:noFill/>
          <a:ln/>
        </p:spPr>
        <p:txBody>
          <a:bodyPr wrap="none" lIns="0" tIns="0" rIns="0" bIns="0" rtlCol="0" anchor="t"/>
          <a:lstStyle/>
          <a:p>
            <a:pPr marL="0" indent="0" algn="ctr">
              <a:lnSpc>
                <a:spcPts val="4850"/>
              </a:lnSpc>
              <a:buNone/>
            </a:pPr>
            <a:r>
              <a:rPr lang="en-US" sz="4800" dirty="0">
                <a:solidFill>
                  <a:srgbClr val="5A6ED8"/>
                </a:solidFill>
                <a:latin typeface="Roboto Medium" pitchFamily="34" charset="0"/>
                <a:ea typeface="Roboto Medium" pitchFamily="34" charset="-122"/>
                <a:cs typeface="Roboto Medium" pitchFamily="34" charset="-120"/>
              </a:rPr>
              <a:t>AI-Powered</a:t>
            </a:r>
            <a:r>
              <a:rPr lang="en-US" sz="4800" dirty="0">
                <a:solidFill>
                  <a:srgbClr val="FFFFFF"/>
                </a:solidFill>
                <a:latin typeface="Roboto Medium" pitchFamily="34" charset="0"/>
                <a:ea typeface="Roboto Medium" pitchFamily="34" charset="-122"/>
                <a:cs typeface="Roboto Medium" pitchFamily="34" charset="-120"/>
              </a:rPr>
              <a:t> Exam &amp; MCQ Generator Website</a:t>
            </a:r>
            <a:endParaRPr lang="en-US" sz="4800" dirty="0"/>
          </a:p>
        </p:txBody>
      </p:sp>
      <p:sp>
        <p:nvSpPr>
          <p:cNvPr id="5" name="Text 2"/>
          <p:cNvSpPr/>
          <p:nvPr/>
        </p:nvSpPr>
        <p:spPr>
          <a:xfrm>
            <a:off x="1601193" y="4645290"/>
            <a:ext cx="11520130" cy="496133"/>
          </a:xfrm>
          <a:prstGeom prst="rect">
            <a:avLst/>
          </a:prstGeom>
          <a:noFill/>
          <a:ln/>
        </p:spPr>
        <p:txBody>
          <a:bodyPr wrap="none" lIns="0" tIns="0" rIns="0" bIns="0" rtlCol="0" anchor="t"/>
          <a:lstStyle/>
          <a:p>
            <a:pPr marL="0" indent="0" algn="ctr">
              <a:lnSpc>
                <a:spcPts val="3900"/>
              </a:lnSpc>
              <a:buNone/>
            </a:pPr>
            <a:r>
              <a:rPr lang="en-US" sz="3600" dirty="0">
                <a:solidFill>
                  <a:srgbClr val="5A6ED8"/>
                </a:solidFill>
                <a:latin typeface="Roboto Medium" pitchFamily="34" charset="0"/>
                <a:ea typeface="Roboto Medium" pitchFamily="34" charset="-122"/>
                <a:cs typeface="Roboto Medium" pitchFamily="34" charset="-120"/>
              </a:rPr>
              <a:t>Revolutionizing Assessment Creation</a:t>
            </a:r>
            <a:r>
              <a:rPr lang="en-US" sz="3600" dirty="0">
                <a:solidFill>
                  <a:srgbClr val="FFFFFF"/>
                </a:solidFill>
                <a:latin typeface="Roboto Medium" pitchFamily="34" charset="0"/>
                <a:ea typeface="Roboto Medium" pitchFamily="34" charset="-122"/>
                <a:cs typeface="Roboto Medium" pitchFamily="34" charset="-120"/>
              </a:rPr>
              <a:t> with Intelligent Automation</a:t>
            </a:r>
            <a:endParaRPr lang="en-US" sz="3600" dirty="0"/>
          </a:p>
        </p:txBody>
      </p:sp>
      <p:sp>
        <p:nvSpPr>
          <p:cNvPr id="8" name="Text 1">
            <a:extLst>
              <a:ext uri="{FF2B5EF4-FFF2-40B4-BE49-F238E27FC236}">
                <a16:creationId xmlns:a16="http://schemas.microsoft.com/office/drawing/2014/main" id="{7AF6BBFF-1FEA-D57D-08CB-0DCDD2A46C3A}"/>
              </a:ext>
            </a:extLst>
          </p:cNvPr>
          <p:cNvSpPr/>
          <p:nvPr/>
        </p:nvSpPr>
        <p:spPr>
          <a:xfrm>
            <a:off x="2207131" y="5755394"/>
            <a:ext cx="9921679" cy="620078"/>
          </a:xfrm>
          <a:prstGeom prst="rect">
            <a:avLst/>
          </a:prstGeom>
          <a:noFill/>
          <a:ln/>
        </p:spPr>
        <p:txBody>
          <a:bodyPr wrap="none" lIns="0" tIns="0" rIns="0" bIns="0" rtlCol="0" anchor="t"/>
          <a:lstStyle/>
          <a:p>
            <a:pPr marL="0" indent="0" algn="ctr">
              <a:lnSpc>
                <a:spcPts val="4850"/>
              </a:lnSpc>
              <a:buNone/>
            </a:pPr>
            <a:r>
              <a:rPr lang="en-US" sz="6600" dirty="0">
                <a:solidFill>
                  <a:schemeClr val="bg1"/>
                </a:solidFill>
              </a:rPr>
              <a:t>TEAM </a:t>
            </a:r>
            <a:r>
              <a:rPr lang="en-US" sz="6600" dirty="0">
                <a:solidFill>
                  <a:srgbClr val="0070C0"/>
                </a:solidFill>
              </a:rPr>
              <a:t>AXION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022533" y="504587"/>
            <a:ext cx="4585216" cy="573048"/>
          </a:xfrm>
          <a:prstGeom prst="rect">
            <a:avLst/>
          </a:prstGeom>
          <a:noFill/>
          <a:ln/>
        </p:spPr>
        <p:txBody>
          <a:bodyPr wrap="none" lIns="0" tIns="0" rIns="0" bIns="0" rtlCol="0" anchor="t"/>
          <a:lstStyle/>
          <a:p>
            <a:pPr marL="0" indent="0" algn="ctr">
              <a:lnSpc>
                <a:spcPts val="4500"/>
              </a:lnSpc>
              <a:buNone/>
            </a:pPr>
            <a:r>
              <a:rPr lang="en-US" sz="3600" dirty="0">
                <a:solidFill>
                  <a:srgbClr val="5A6ED8"/>
                </a:solidFill>
                <a:latin typeface="Roboto Medium" pitchFamily="34" charset="0"/>
                <a:ea typeface="Roboto Medium" pitchFamily="34" charset="-122"/>
                <a:cs typeface="Roboto Medium" pitchFamily="34" charset="-120"/>
              </a:rPr>
              <a:t>Future Scope</a:t>
            </a:r>
            <a:endParaRPr lang="en-US" sz="3600" dirty="0"/>
          </a:p>
        </p:txBody>
      </p:sp>
      <p:sp>
        <p:nvSpPr>
          <p:cNvPr id="3" name="Text 1"/>
          <p:cNvSpPr/>
          <p:nvPr/>
        </p:nvSpPr>
        <p:spPr>
          <a:xfrm>
            <a:off x="733544" y="1444347"/>
            <a:ext cx="13163312" cy="733663"/>
          </a:xfrm>
          <a:prstGeom prst="rect">
            <a:avLst/>
          </a:prstGeom>
          <a:noFill/>
          <a:ln/>
        </p:spPr>
        <p:txBody>
          <a:bodyPr wrap="square" lIns="0" tIns="0" rIns="0" bIns="0" rtlCol="0" anchor="t"/>
          <a:lstStyle/>
          <a:p>
            <a:pPr marL="0" indent="0" algn="ctr">
              <a:lnSpc>
                <a:spcPts val="2850"/>
              </a:lnSpc>
              <a:buNone/>
            </a:pPr>
            <a:r>
              <a:rPr lang="en-US" sz="1800" dirty="0">
                <a:solidFill>
                  <a:srgbClr val="CFD0D8"/>
                </a:solidFill>
                <a:latin typeface="Roboto" pitchFamily="34" charset="0"/>
                <a:ea typeface="Roboto" pitchFamily="34" charset="-122"/>
                <a:cs typeface="Roboto" pitchFamily="34" charset="-120"/>
              </a:rPr>
              <a:t>Our vision for the AI-Powered Exam &amp; MCQ Generator extends far beyond its current capabilities. We are continuously innovating to introduce advanced features that will further enrich the assessment and learning ecosystem.</a:t>
            </a:r>
            <a:endParaRPr lang="en-US" sz="1800" dirty="0"/>
          </a:p>
        </p:txBody>
      </p:sp>
      <p:pic>
        <p:nvPicPr>
          <p:cNvPr id="4" name="Image 0" descr="preencoded.png"/>
          <p:cNvPicPr>
            <a:picLocks noChangeAspect="1"/>
          </p:cNvPicPr>
          <p:nvPr/>
        </p:nvPicPr>
        <p:blipFill>
          <a:blip r:embed="rId3"/>
          <a:stretch>
            <a:fillRect/>
          </a:stretch>
        </p:blipFill>
        <p:spPr>
          <a:xfrm>
            <a:off x="733544" y="2384346"/>
            <a:ext cx="6581656" cy="733544"/>
          </a:xfrm>
          <a:prstGeom prst="rect">
            <a:avLst/>
          </a:prstGeom>
        </p:spPr>
      </p:pic>
      <p:sp>
        <p:nvSpPr>
          <p:cNvPr id="5" name="Text 2"/>
          <p:cNvSpPr/>
          <p:nvPr/>
        </p:nvSpPr>
        <p:spPr>
          <a:xfrm>
            <a:off x="916900" y="3301246"/>
            <a:ext cx="4009073" cy="286583"/>
          </a:xfrm>
          <a:prstGeom prst="rect">
            <a:avLst/>
          </a:prstGeom>
          <a:noFill/>
          <a:ln/>
        </p:spPr>
        <p:txBody>
          <a:bodyPr wrap="none" lIns="0" tIns="0" rIns="0" bIns="0" rtlCol="0" anchor="t"/>
          <a:lstStyle/>
          <a:p>
            <a:pPr marL="0" indent="0" algn="l">
              <a:lnSpc>
                <a:spcPts val="2250"/>
              </a:lnSpc>
              <a:buNone/>
            </a:pPr>
            <a:r>
              <a:rPr lang="en-US" sz="1800" dirty="0">
                <a:solidFill>
                  <a:srgbClr val="CFD0D8"/>
                </a:solidFill>
                <a:latin typeface="Roboto Medium" pitchFamily="34" charset="0"/>
                <a:ea typeface="Roboto Medium" pitchFamily="34" charset="-122"/>
                <a:cs typeface="Roboto Medium" pitchFamily="34" charset="-120"/>
              </a:rPr>
              <a:t>Leaderboards &amp; Performance Analytics</a:t>
            </a:r>
            <a:endParaRPr lang="en-US" sz="1800" dirty="0"/>
          </a:p>
        </p:txBody>
      </p:sp>
      <p:sp>
        <p:nvSpPr>
          <p:cNvPr id="6" name="Text 3"/>
          <p:cNvSpPr/>
          <p:nvPr/>
        </p:nvSpPr>
        <p:spPr>
          <a:xfrm>
            <a:off x="916900" y="3697843"/>
            <a:ext cx="6214943" cy="1173480"/>
          </a:xfrm>
          <a:prstGeom prst="rect">
            <a:avLst/>
          </a:prstGeom>
          <a:noFill/>
          <a:ln/>
        </p:spPr>
        <p:txBody>
          <a:bodyPr wrap="square" lIns="0" tIns="0" rIns="0" bIns="0" rtlCol="0" anchor="t"/>
          <a:lstStyle/>
          <a:p>
            <a:pPr marL="0" indent="0" algn="l">
              <a:lnSpc>
                <a:spcPts val="2300"/>
              </a:lnSpc>
              <a:buNone/>
            </a:pPr>
            <a:r>
              <a:rPr lang="en-US" sz="1400" dirty="0">
                <a:solidFill>
                  <a:srgbClr val="CFD0D8"/>
                </a:solidFill>
                <a:latin typeface="Roboto" pitchFamily="34" charset="0"/>
                <a:ea typeface="Roboto" pitchFamily="34" charset="-122"/>
                <a:cs typeface="Roboto" pitchFamily="34" charset="-120"/>
              </a:rPr>
              <a:t>Introduce competitive and motivational elements with </a:t>
            </a:r>
            <a:r>
              <a:rPr lang="en-US" sz="1400" dirty="0">
                <a:solidFill>
                  <a:srgbClr val="5A6ED8"/>
                </a:solidFill>
                <a:latin typeface="Roboto" pitchFamily="34" charset="0"/>
                <a:ea typeface="Roboto" pitchFamily="34" charset="-122"/>
                <a:cs typeface="Roboto" pitchFamily="34" charset="-120"/>
              </a:rPr>
              <a:t>leaderboards</a:t>
            </a:r>
            <a:r>
              <a:rPr lang="en-US" sz="1400" dirty="0">
                <a:solidFill>
                  <a:srgbClr val="CFD0D8"/>
                </a:solidFill>
                <a:latin typeface="Roboto" pitchFamily="34" charset="0"/>
                <a:ea typeface="Roboto" pitchFamily="34" charset="-122"/>
                <a:cs typeface="Roboto" pitchFamily="34" charset="-120"/>
              </a:rPr>
              <a:t> and more in-depth </a:t>
            </a:r>
            <a:r>
              <a:rPr lang="en-US" sz="1400" dirty="0">
                <a:solidFill>
                  <a:srgbClr val="5A6ED8"/>
                </a:solidFill>
                <a:latin typeface="Roboto" pitchFamily="34" charset="0"/>
                <a:ea typeface="Roboto" pitchFamily="34" charset="-122"/>
                <a:cs typeface="Roboto" pitchFamily="34" charset="-120"/>
              </a:rPr>
              <a:t>performance analytics</a:t>
            </a:r>
            <a:r>
              <a:rPr lang="en-US" sz="1400" dirty="0">
                <a:solidFill>
                  <a:srgbClr val="CFD0D8"/>
                </a:solidFill>
                <a:latin typeface="Roboto" pitchFamily="34" charset="0"/>
                <a:ea typeface="Roboto" pitchFamily="34" charset="-122"/>
                <a:cs typeface="Roboto" pitchFamily="34" charset="-120"/>
              </a:rPr>
              <a:t>. This would allow users to track their progress over time, compare themselves anonymously with peers, and identify long-term improvement trends.</a:t>
            </a:r>
            <a:endParaRPr lang="en-US" sz="1400" dirty="0"/>
          </a:p>
        </p:txBody>
      </p:sp>
      <p:pic>
        <p:nvPicPr>
          <p:cNvPr id="7" name="Image 1" descr="preencoded.png"/>
          <p:cNvPicPr>
            <a:picLocks noChangeAspect="1"/>
          </p:cNvPicPr>
          <p:nvPr/>
        </p:nvPicPr>
        <p:blipFill>
          <a:blip r:embed="rId4"/>
          <a:stretch>
            <a:fillRect/>
          </a:stretch>
        </p:blipFill>
        <p:spPr>
          <a:xfrm>
            <a:off x="7315200" y="2384346"/>
            <a:ext cx="6581656" cy="733544"/>
          </a:xfrm>
          <a:prstGeom prst="rect">
            <a:avLst/>
          </a:prstGeom>
        </p:spPr>
      </p:pic>
      <p:sp>
        <p:nvSpPr>
          <p:cNvPr id="8" name="Text 4"/>
          <p:cNvSpPr/>
          <p:nvPr/>
        </p:nvSpPr>
        <p:spPr>
          <a:xfrm>
            <a:off x="7498556" y="3301246"/>
            <a:ext cx="2481382" cy="286583"/>
          </a:xfrm>
          <a:prstGeom prst="rect">
            <a:avLst/>
          </a:prstGeom>
          <a:noFill/>
          <a:ln/>
        </p:spPr>
        <p:txBody>
          <a:bodyPr wrap="none" lIns="0" tIns="0" rIns="0" bIns="0" rtlCol="0" anchor="t"/>
          <a:lstStyle/>
          <a:p>
            <a:pPr marL="0" indent="0" algn="l">
              <a:lnSpc>
                <a:spcPts val="2250"/>
              </a:lnSpc>
              <a:buNone/>
            </a:pPr>
            <a:r>
              <a:rPr lang="en-US" sz="1800" dirty="0">
                <a:solidFill>
                  <a:srgbClr val="CFD0D8"/>
                </a:solidFill>
                <a:latin typeface="Roboto Medium" pitchFamily="34" charset="0"/>
                <a:ea typeface="Roboto Medium" pitchFamily="34" charset="-122"/>
                <a:cs typeface="Roboto Medium" pitchFamily="34" charset="-120"/>
              </a:rPr>
              <a:t>Multi-Language Support</a:t>
            </a:r>
            <a:endParaRPr lang="en-US" sz="1800" dirty="0"/>
          </a:p>
        </p:txBody>
      </p:sp>
      <p:sp>
        <p:nvSpPr>
          <p:cNvPr id="9" name="Text 5"/>
          <p:cNvSpPr/>
          <p:nvPr/>
        </p:nvSpPr>
        <p:spPr>
          <a:xfrm>
            <a:off x="7498556" y="3697843"/>
            <a:ext cx="6214943" cy="880110"/>
          </a:xfrm>
          <a:prstGeom prst="rect">
            <a:avLst/>
          </a:prstGeom>
          <a:noFill/>
          <a:ln/>
        </p:spPr>
        <p:txBody>
          <a:bodyPr wrap="square" lIns="0" tIns="0" rIns="0" bIns="0" rtlCol="0" anchor="t"/>
          <a:lstStyle/>
          <a:p>
            <a:pPr marL="0" indent="0" algn="l">
              <a:lnSpc>
                <a:spcPts val="2300"/>
              </a:lnSpc>
              <a:buNone/>
            </a:pPr>
            <a:r>
              <a:rPr lang="en-US" sz="1400" dirty="0">
                <a:solidFill>
                  <a:srgbClr val="CFD0D8"/>
                </a:solidFill>
                <a:latin typeface="Roboto" pitchFamily="34" charset="0"/>
                <a:ea typeface="Roboto" pitchFamily="34" charset="-122"/>
                <a:cs typeface="Roboto" pitchFamily="34" charset="-120"/>
              </a:rPr>
              <a:t>Expand accessibility and global reach by integrating </a:t>
            </a:r>
            <a:r>
              <a:rPr lang="en-US" sz="1400" dirty="0">
                <a:solidFill>
                  <a:srgbClr val="5A6ED8"/>
                </a:solidFill>
                <a:latin typeface="Roboto" pitchFamily="34" charset="0"/>
                <a:ea typeface="Roboto" pitchFamily="34" charset="-122"/>
                <a:cs typeface="Roboto" pitchFamily="34" charset="-120"/>
              </a:rPr>
              <a:t>support for multiple languages</a:t>
            </a:r>
            <a:r>
              <a:rPr lang="en-US" sz="1400" dirty="0">
                <a:solidFill>
                  <a:srgbClr val="CFD0D8"/>
                </a:solidFill>
                <a:latin typeface="Roboto" pitchFamily="34" charset="0"/>
                <a:ea typeface="Roboto" pitchFamily="34" charset="-122"/>
                <a:cs typeface="Roboto" pitchFamily="34" charset="-120"/>
              </a:rPr>
              <a:t>. This feature would allow users worldwide to generate and take exams in their native tongue, breaking down language barriers in education.</a:t>
            </a:r>
            <a:endParaRPr lang="en-US" sz="1400" dirty="0"/>
          </a:p>
        </p:txBody>
      </p:sp>
      <p:pic>
        <p:nvPicPr>
          <p:cNvPr id="10" name="Image 2" descr="preencoded.png"/>
          <p:cNvPicPr>
            <a:picLocks noChangeAspect="1"/>
          </p:cNvPicPr>
          <p:nvPr/>
        </p:nvPicPr>
        <p:blipFill>
          <a:blip r:embed="rId5"/>
          <a:stretch>
            <a:fillRect/>
          </a:stretch>
        </p:blipFill>
        <p:spPr>
          <a:xfrm>
            <a:off x="733544" y="5054679"/>
            <a:ext cx="6581656" cy="733544"/>
          </a:xfrm>
          <a:prstGeom prst="rect">
            <a:avLst/>
          </a:prstGeom>
        </p:spPr>
      </p:pic>
      <p:sp>
        <p:nvSpPr>
          <p:cNvPr id="11" name="Text 6"/>
          <p:cNvSpPr/>
          <p:nvPr/>
        </p:nvSpPr>
        <p:spPr>
          <a:xfrm>
            <a:off x="916900" y="5971580"/>
            <a:ext cx="3860602" cy="286583"/>
          </a:xfrm>
          <a:prstGeom prst="rect">
            <a:avLst/>
          </a:prstGeom>
          <a:noFill/>
          <a:ln/>
        </p:spPr>
        <p:txBody>
          <a:bodyPr wrap="none" lIns="0" tIns="0" rIns="0" bIns="0" rtlCol="0" anchor="t"/>
          <a:lstStyle/>
          <a:p>
            <a:pPr marL="0" indent="0" algn="l">
              <a:lnSpc>
                <a:spcPts val="2250"/>
              </a:lnSpc>
              <a:buNone/>
            </a:pPr>
            <a:r>
              <a:rPr lang="en-US" sz="1800" dirty="0">
                <a:solidFill>
                  <a:srgbClr val="CFD0D8"/>
                </a:solidFill>
                <a:latin typeface="Roboto Medium" pitchFamily="34" charset="0"/>
                <a:ea typeface="Roboto Medium" pitchFamily="34" charset="-122"/>
                <a:cs typeface="Roboto Medium" pitchFamily="34" charset="-120"/>
              </a:rPr>
              <a:t>AI-Powered Explanations for Answers</a:t>
            </a:r>
            <a:endParaRPr lang="en-US" sz="1800" dirty="0"/>
          </a:p>
        </p:txBody>
      </p:sp>
      <p:sp>
        <p:nvSpPr>
          <p:cNvPr id="12" name="Text 7"/>
          <p:cNvSpPr/>
          <p:nvPr/>
        </p:nvSpPr>
        <p:spPr>
          <a:xfrm>
            <a:off x="916900" y="6368177"/>
            <a:ext cx="6214943" cy="1173480"/>
          </a:xfrm>
          <a:prstGeom prst="rect">
            <a:avLst/>
          </a:prstGeom>
          <a:noFill/>
          <a:ln/>
        </p:spPr>
        <p:txBody>
          <a:bodyPr wrap="square" lIns="0" tIns="0" rIns="0" bIns="0" rtlCol="0" anchor="t"/>
          <a:lstStyle/>
          <a:p>
            <a:pPr marL="0" indent="0" algn="l">
              <a:lnSpc>
                <a:spcPts val="2300"/>
              </a:lnSpc>
              <a:buNone/>
            </a:pPr>
            <a:r>
              <a:rPr lang="en-US" sz="1400" dirty="0">
                <a:solidFill>
                  <a:srgbClr val="CFD0D8"/>
                </a:solidFill>
                <a:latin typeface="Roboto" pitchFamily="34" charset="0"/>
                <a:ea typeface="Roboto" pitchFamily="34" charset="-122"/>
                <a:cs typeface="Roboto" pitchFamily="34" charset="-120"/>
              </a:rPr>
              <a:t>Enhance the learning experience by providing </a:t>
            </a:r>
            <a:r>
              <a:rPr lang="en-US" sz="1400" dirty="0">
                <a:solidFill>
                  <a:srgbClr val="5A6ED8"/>
                </a:solidFill>
                <a:latin typeface="Roboto" pitchFamily="34" charset="0"/>
                <a:ea typeface="Roboto" pitchFamily="34" charset="-122"/>
                <a:cs typeface="Roboto" pitchFamily="34" charset="-120"/>
              </a:rPr>
              <a:t>AI-generated detailed explanations</a:t>
            </a:r>
            <a:r>
              <a:rPr lang="en-US" sz="1400" dirty="0">
                <a:solidFill>
                  <a:srgbClr val="CFD0D8"/>
                </a:solidFill>
                <a:latin typeface="Roboto" pitchFamily="34" charset="0"/>
                <a:ea typeface="Roboto" pitchFamily="34" charset="-122"/>
                <a:cs typeface="Roboto" pitchFamily="34" charset="-120"/>
              </a:rPr>
              <a:t> for both correct and incorrect answers. This goes beyond simple feedback, offering pedagogical insights into why an answer is right or wrong and clarifying concepts.</a:t>
            </a:r>
            <a:endParaRPr lang="en-US" sz="1400" dirty="0"/>
          </a:p>
        </p:txBody>
      </p:sp>
      <p:pic>
        <p:nvPicPr>
          <p:cNvPr id="13" name="Image 3" descr="preencoded.png"/>
          <p:cNvPicPr>
            <a:picLocks noChangeAspect="1"/>
          </p:cNvPicPr>
          <p:nvPr/>
        </p:nvPicPr>
        <p:blipFill>
          <a:blip r:embed="rId6"/>
          <a:stretch>
            <a:fillRect/>
          </a:stretch>
        </p:blipFill>
        <p:spPr>
          <a:xfrm>
            <a:off x="7315200" y="5054679"/>
            <a:ext cx="6581656" cy="733544"/>
          </a:xfrm>
          <a:prstGeom prst="rect">
            <a:avLst/>
          </a:prstGeom>
        </p:spPr>
      </p:pic>
      <p:sp>
        <p:nvSpPr>
          <p:cNvPr id="14" name="Text 8"/>
          <p:cNvSpPr/>
          <p:nvPr/>
        </p:nvSpPr>
        <p:spPr>
          <a:xfrm>
            <a:off x="7498556" y="5971580"/>
            <a:ext cx="3626287" cy="286583"/>
          </a:xfrm>
          <a:prstGeom prst="rect">
            <a:avLst/>
          </a:prstGeom>
          <a:noFill/>
          <a:ln/>
        </p:spPr>
        <p:txBody>
          <a:bodyPr wrap="none" lIns="0" tIns="0" rIns="0" bIns="0" rtlCol="0" anchor="t"/>
          <a:lstStyle/>
          <a:p>
            <a:pPr marL="0" indent="0" algn="l">
              <a:lnSpc>
                <a:spcPts val="2250"/>
              </a:lnSpc>
              <a:buNone/>
            </a:pPr>
            <a:r>
              <a:rPr lang="en-US" sz="1800" dirty="0">
                <a:solidFill>
                  <a:srgbClr val="CFD0D8"/>
                </a:solidFill>
                <a:latin typeface="Roboto Medium" pitchFamily="34" charset="0"/>
                <a:ea typeface="Roboto Medium" pitchFamily="34" charset="-122"/>
                <a:cs typeface="Roboto Medium" pitchFamily="34" charset="-120"/>
              </a:rPr>
              <a:t>Integration with Learning Platforms</a:t>
            </a:r>
            <a:endParaRPr lang="en-US" sz="1800" dirty="0"/>
          </a:p>
        </p:txBody>
      </p:sp>
      <p:sp>
        <p:nvSpPr>
          <p:cNvPr id="15" name="Text 9"/>
          <p:cNvSpPr/>
          <p:nvPr/>
        </p:nvSpPr>
        <p:spPr>
          <a:xfrm>
            <a:off x="7498556" y="6368177"/>
            <a:ext cx="6214943" cy="1173480"/>
          </a:xfrm>
          <a:prstGeom prst="rect">
            <a:avLst/>
          </a:prstGeom>
          <a:noFill/>
          <a:ln/>
        </p:spPr>
        <p:txBody>
          <a:bodyPr wrap="square" lIns="0" tIns="0" rIns="0" bIns="0" rtlCol="0" anchor="t"/>
          <a:lstStyle/>
          <a:p>
            <a:pPr marL="0" indent="0" algn="l">
              <a:lnSpc>
                <a:spcPts val="2300"/>
              </a:lnSpc>
              <a:buNone/>
            </a:pPr>
            <a:r>
              <a:rPr lang="en-US" sz="1400" dirty="0">
                <a:solidFill>
                  <a:srgbClr val="CFD0D8"/>
                </a:solidFill>
                <a:latin typeface="Roboto" pitchFamily="34" charset="0"/>
                <a:ea typeface="Roboto" pitchFamily="34" charset="-122"/>
                <a:cs typeface="Roboto" pitchFamily="34" charset="-120"/>
              </a:rPr>
              <a:t>Develop seamless </a:t>
            </a:r>
            <a:r>
              <a:rPr lang="en-US" sz="1400" dirty="0">
                <a:solidFill>
                  <a:srgbClr val="5A6ED8"/>
                </a:solidFill>
                <a:latin typeface="Roboto" pitchFamily="34" charset="0"/>
                <a:ea typeface="Roboto" pitchFamily="34" charset="-122"/>
                <a:cs typeface="Roboto" pitchFamily="34" charset="-120"/>
              </a:rPr>
              <a:t>API integrations with popular Learning Management Systems</a:t>
            </a:r>
            <a:r>
              <a:rPr lang="en-US" sz="1400" dirty="0">
                <a:solidFill>
                  <a:srgbClr val="CFD0D8"/>
                </a:solidFill>
                <a:latin typeface="Roboto" pitchFamily="34" charset="0"/>
                <a:ea typeface="Roboto" pitchFamily="34" charset="-122"/>
                <a:cs typeface="Roboto" pitchFamily="34" charset="-120"/>
              </a:rPr>
              <a:t> (LMS) like Moodle, Canvas, or Blackboard. This would allow educators to directly import generated exams into their courses and track student performance within their existing platforms.</a:t>
            </a:r>
            <a:endParaRPr lang="en-US" sz="1400" dirty="0"/>
          </a:p>
        </p:txBody>
      </p:sp>
      <p:pic>
        <p:nvPicPr>
          <p:cNvPr id="17" name="Picture 16">
            <a:extLst>
              <a:ext uri="{FF2B5EF4-FFF2-40B4-BE49-F238E27FC236}">
                <a16:creationId xmlns:a16="http://schemas.microsoft.com/office/drawing/2014/main" id="{DC715A4E-1B42-D495-E5EF-15482F901876}"/>
              </a:ext>
            </a:extLst>
          </p:cNvPr>
          <p:cNvPicPr>
            <a:picLocks noChangeAspect="1"/>
          </p:cNvPicPr>
          <p:nvPr/>
        </p:nvPicPr>
        <p:blipFill>
          <a:blip r:embed="rId7"/>
          <a:stretch>
            <a:fillRect/>
          </a:stretch>
        </p:blipFill>
        <p:spPr>
          <a:xfrm>
            <a:off x="12521893" y="7688275"/>
            <a:ext cx="2057687" cy="46679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2091095" y="932021"/>
            <a:ext cx="4961811" cy="620078"/>
          </a:xfrm>
          <a:prstGeom prst="rect">
            <a:avLst/>
          </a:prstGeom>
          <a:noFill/>
          <a:ln/>
        </p:spPr>
        <p:txBody>
          <a:bodyPr wrap="none" lIns="0" tIns="0" rIns="0" bIns="0" rtlCol="0" anchor="t"/>
          <a:lstStyle/>
          <a:p>
            <a:pPr marL="0" indent="0" algn="ctr">
              <a:lnSpc>
                <a:spcPts val="4850"/>
              </a:lnSpc>
              <a:buNone/>
            </a:pPr>
            <a:r>
              <a:rPr lang="en-US" sz="3900" dirty="0">
                <a:solidFill>
                  <a:srgbClr val="5A6ED8"/>
                </a:solidFill>
                <a:latin typeface="Roboto Medium" pitchFamily="34" charset="0"/>
                <a:ea typeface="Roboto Medium" pitchFamily="34" charset="-122"/>
                <a:cs typeface="Roboto Medium" pitchFamily="34" charset="-120"/>
              </a:rPr>
              <a:t>Conclusion</a:t>
            </a:r>
            <a:endParaRPr lang="en-US" sz="3900" dirty="0"/>
          </a:p>
        </p:txBody>
      </p:sp>
      <p:sp>
        <p:nvSpPr>
          <p:cNvPr id="4" name="Text 1"/>
          <p:cNvSpPr/>
          <p:nvPr/>
        </p:nvSpPr>
        <p:spPr>
          <a:xfrm>
            <a:off x="793790" y="1849755"/>
            <a:ext cx="7556421" cy="1587818"/>
          </a:xfrm>
          <a:prstGeom prst="rect">
            <a:avLst/>
          </a:prstGeom>
          <a:noFill/>
          <a:ln/>
        </p:spPr>
        <p:txBody>
          <a:bodyPr wrap="square" lIns="0" tIns="0" rIns="0" bIns="0" rtlCol="0" anchor="t"/>
          <a:lstStyle/>
          <a:p>
            <a:pPr marL="0" indent="0" algn="ctr">
              <a:lnSpc>
                <a:spcPts val="3100"/>
              </a:lnSpc>
              <a:buNone/>
            </a:pPr>
            <a:r>
              <a:rPr lang="en-US" sz="1950" dirty="0">
                <a:solidFill>
                  <a:srgbClr val="CFD0D8"/>
                </a:solidFill>
                <a:latin typeface="Roboto" pitchFamily="34" charset="0"/>
                <a:ea typeface="Roboto" pitchFamily="34" charset="-122"/>
                <a:cs typeface="Roboto" pitchFamily="34" charset="-120"/>
              </a:rPr>
              <a:t>The </a:t>
            </a:r>
            <a:r>
              <a:rPr lang="en-US" sz="1950" dirty="0">
                <a:solidFill>
                  <a:srgbClr val="5A6ED8"/>
                </a:solidFill>
                <a:latin typeface="Roboto" pitchFamily="34" charset="0"/>
                <a:ea typeface="Roboto" pitchFamily="34" charset="-122"/>
                <a:cs typeface="Roboto" pitchFamily="34" charset="-120"/>
              </a:rPr>
              <a:t>AI-Powered Exam &amp; MCQ Generator Website</a:t>
            </a:r>
            <a:r>
              <a:rPr lang="en-US" sz="1950" dirty="0">
                <a:solidFill>
                  <a:srgbClr val="CFD0D8"/>
                </a:solidFill>
                <a:latin typeface="Roboto" pitchFamily="34" charset="0"/>
                <a:ea typeface="Roboto" pitchFamily="34" charset="-122"/>
                <a:cs typeface="Roboto" pitchFamily="34" charset="-120"/>
              </a:rPr>
              <a:t> is more than just a tool; it's a testament to how intelligent automation can </a:t>
            </a:r>
            <a:r>
              <a:rPr lang="en-US" sz="1950" dirty="0">
                <a:solidFill>
                  <a:srgbClr val="5A6ED8"/>
                </a:solidFill>
                <a:latin typeface="Roboto" pitchFamily="34" charset="0"/>
                <a:ea typeface="Roboto" pitchFamily="34" charset="-122"/>
                <a:cs typeface="Roboto" pitchFamily="34" charset="-120"/>
              </a:rPr>
              <a:t>transform assessment creation</a:t>
            </a:r>
            <a:r>
              <a:rPr lang="en-US" sz="1950" dirty="0">
                <a:solidFill>
                  <a:srgbClr val="CFD0D8"/>
                </a:solidFill>
                <a:latin typeface="Roboto" pitchFamily="34" charset="0"/>
                <a:ea typeface="Roboto" pitchFamily="34" charset="-122"/>
                <a:cs typeface="Roboto" pitchFamily="34" charset="-120"/>
              </a:rPr>
              <a:t> and foster a more personalized and effective learning environment.</a:t>
            </a:r>
            <a:endParaRPr lang="en-US" sz="1950" dirty="0"/>
          </a:p>
        </p:txBody>
      </p:sp>
      <p:sp>
        <p:nvSpPr>
          <p:cNvPr id="5" name="Text 2"/>
          <p:cNvSpPr/>
          <p:nvPr/>
        </p:nvSpPr>
        <p:spPr>
          <a:xfrm>
            <a:off x="1091446" y="3884057"/>
            <a:ext cx="7258764" cy="1905238"/>
          </a:xfrm>
          <a:prstGeom prst="rect">
            <a:avLst/>
          </a:prstGeom>
          <a:noFill/>
          <a:ln/>
        </p:spPr>
        <p:txBody>
          <a:bodyPr wrap="squar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Our platform strikes a perfect balance between a </a:t>
            </a:r>
            <a:r>
              <a:rPr lang="en-US" sz="1550" dirty="0">
                <a:solidFill>
                  <a:srgbClr val="5A6ED8"/>
                </a:solidFill>
                <a:latin typeface="Roboto" pitchFamily="34" charset="0"/>
                <a:ea typeface="Roboto" pitchFamily="34" charset="-122"/>
                <a:cs typeface="Roboto" pitchFamily="34" charset="-120"/>
              </a:rPr>
              <a:t>clean, intuitive design</a:t>
            </a:r>
            <a:r>
              <a:rPr lang="en-US" sz="1550" dirty="0">
                <a:solidFill>
                  <a:srgbClr val="CFD0D8"/>
                </a:solidFill>
                <a:latin typeface="Roboto" pitchFamily="34" charset="0"/>
                <a:ea typeface="Roboto" pitchFamily="34" charset="-122"/>
                <a:cs typeface="Roboto" pitchFamily="34" charset="-120"/>
              </a:rPr>
              <a:t> and </a:t>
            </a:r>
            <a:r>
              <a:rPr lang="en-US" sz="1550" dirty="0">
                <a:solidFill>
                  <a:srgbClr val="5A6ED8"/>
                </a:solidFill>
                <a:latin typeface="Roboto" pitchFamily="34" charset="0"/>
                <a:ea typeface="Roboto" pitchFamily="34" charset="-122"/>
                <a:cs typeface="Roboto" pitchFamily="34" charset="-120"/>
              </a:rPr>
              <a:t>cutting-edge AI technology</a:t>
            </a:r>
            <a:r>
              <a:rPr lang="en-US" sz="1550" dirty="0">
                <a:solidFill>
                  <a:srgbClr val="CFD0D8"/>
                </a:solidFill>
                <a:latin typeface="Roboto" pitchFamily="34" charset="0"/>
                <a:ea typeface="Roboto" pitchFamily="34" charset="-122"/>
                <a:cs typeface="Roboto" pitchFamily="34" charset="-120"/>
              </a:rPr>
              <a:t>. It offers a streamlined workflow for educators, leading to smarter exams and, ultimately, better learning outcomes for students. This project is innovative in its seamless integration of AI to democratize access to high-quality, customized assessments. It addresses real-world challenges faced by teachers and learners alike.</a:t>
            </a:r>
            <a:endParaRPr lang="en-US" sz="1550" dirty="0"/>
          </a:p>
        </p:txBody>
      </p:sp>
      <p:sp>
        <p:nvSpPr>
          <p:cNvPr id="6" name="Shape 3"/>
          <p:cNvSpPr/>
          <p:nvPr/>
        </p:nvSpPr>
        <p:spPr>
          <a:xfrm>
            <a:off x="793790" y="3660815"/>
            <a:ext cx="22860" cy="2351723"/>
          </a:xfrm>
          <a:prstGeom prst="rect">
            <a:avLst/>
          </a:prstGeom>
          <a:solidFill>
            <a:srgbClr val="5A6ED8"/>
          </a:solidFill>
          <a:ln/>
        </p:spPr>
      </p:sp>
      <p:sp>
        <p:nvSpPr>
          <p:cNvPr id="7" name="Text 4"/>
          <p:cNvSpPr/>
          <p:nvPr/>
        </p:nvSpPr>
        <p:spPr>
          <a:xfrm>
            <a:off x="927021" y="6310193"/>
            <a:ext cx="7289840" cy="372070"/>
          </a:xfrm>
          <a:prstGeom prst="rect">
            <a:avLst/>
          </a:prstGeom>
          <a:noFill/>
          <a:ln/>
        </p:spPr>
        <p:txBody>
          <a:bodyPr wrap="none" lIns="0" tIns="0" rIns="0" bIns="0" rtlCol="0" anchor="t"/>
          <a:lstStyle/>
          <a:p>
            <a:pPr marL="0" indent="0" algn="ctr">
              <a:lnSpc>
                <a:spcPts val="2900"/>
              </a:lnSpc>
              <a:buNone/>
            </a:pPr>
            <a:r>
              <a:rPr lang="en-US" sz="2300" dirty="0">
                <a:solidFill>
                  <a:srgbClr val="FFFFFF"/>
                </a:solidFill>
                <a:latin typeface="Roboto Medium" pitchFamily="34" charset="0"/>
                <a:ea typeface="Roboto Medium" pitchFamily="34" charset="-122"/>
                <a:cs typeface="Roboto Medium" pitchFamily="34" charset="-120"/>
              </a:rPr>
              <a:t>Join us in shaping the future of education assessment!</a:t>
            </a:r>
            <a:endParaRPr lang="en-US" sz="2300" dirty="0"/>
          </a:p>
        </p:txBody>
      </p:sp>
      <p:sp>
        <p:nvSpPr>
          <p:cNvPr id="8" name="Text 5"/>
          <p:cNvSpPr/>
          <p:nvPr/>
        </p:nvSpPr>
        <p:spPr>
          <a:xfrm>
            <a:off x="793790" y="6979920"/>
            <a:ext cx="7556421" cy="317540"/>
          </a:xfrm>
          <a:prstGeom prst="rect">
            <a:avLst/>
          </a:prstGeom>
          <a:noFill/>
          <a:ln/>
        </p:spPr>
        <p:txBody>
          <a:bodyPr wrap="none" lIns="0" tIns="0" rIns="0" bIns="0" rtlCol="0" anchor="t"/>
          <a:lstStyle/>
          <a:p>
            <a:pPr algn="ctr">
              <a:lnSpc>
                <a:spcPts val="2500"/>
              </a:lnSpc>
            </a:pPr>
            <a:r>
              <a:rPr lang="en-US" sz="1550" b="1" dirty="0">
                <a:solidFill>
                  <a:srgbClr val="5A6ED8"/>
                </a:solidFill>
                <a:latin typeface="Roboto" pitchFamily="34" charset="0"/>
                <a:ea typeface="Roboto" pitchFamily="34" charset="-122"/>
                <a:cs typeface="Roboto" pitchFamily="34" charset="-120"/>
              </a:rPr>
              <a:t>Website:</a:t>
            </a:r>
            <a:r>
              <a:rPr lang="en-US" sz="1550" dirty="0">
                <a:solidFill>
                  <a:srgbClr val="CFD0D8"/>
                </a:solidFill>
                <a:latin typeface="Roboto" pitchFamily="34" charset="0"/>
                <a:ea typeface="Roboto" pitchFamily="34" charset="-122"/>
                <a:cs typeface="Roboto" pitchFamily="34" charset="-120"/>
              </a:rPr>
              <a:t> https://axion-lime.vercel.app/ | </a:t>
            </a:r>
            <a:r>
              <a:rPr lang="en-US" sz="1550" b="1" dirty="0">
                <a:solidFill>
                  <a:srgbClr val="5A6ED8"/>
                </a:solidFill>
                <a:latin typeface="Roboto" pitchFamily="34" charset="0"/>
                <a:ea typeface="Roboto" pitchFamily="34" charset="-122"/>
                <a:cs typeface="Roboto" pitchFamily="34" charset="-120"/>
              </a:rPr>
              <a:t>Contact:</a:t>
            </a:r>
            <a:r>
              <a:rPr lang="en-US" sz="1550" dirty="0">
                <a:solidFill>
                  <a:srgbClr val="CFD0D8"/>
                </a:solidFill>
                <a:latin typeface="Roboto" pitchFamily="34" charset="0"/>
                <a:ea typeface="Roboto" pitchFamily="34" charset="-122"/>
                <a:cs typeface="Roboto" pitchFamily="34" charset="-120"/>
              </a:rPr>
              <a:t> </a:t>
            </a:r>
            <a:r>
              <a:rPr lang="en-IN" sz="1550" dirty="0">
                <a:solidFill>
                  <a:srgbClr val="CFD0D8"/>
                </a:solidFill>
                <a:latin typeface="Roboto" pitchFamily="34" charset="0"/>
                <a:ea typeface="Roboto" pitchFamily="34" charset="-122"/>
                <a:cs typeface="Roboto" pitchFamily="34" charset="-120"/>
                <a:hlinkClick r:id="rId4"/>
              </a:rPr>
              <a:t>haldershubhendu2@gmail.com</a:t>
            </a:r>
            <a:endParaRPr lang="en-IN" sz="1550" dirty="0">
              <a:solidFill>
                <a:srgbClr val="CFD0D8"/>
              </a:solidFill>
              <a:latin typeface="Roboto" pitchFamily="34" charset="0"/>
              <a:ea typeface="Roboto" pitchFamily="34" charset="-122"/>
              <a:cs typeface="Roboto" pitchFamily="34" charset="-120"/>
            </a:endParaRPr>
          </a:p>
          <a:p>
            <a:pPr algn="ctr">
              <a:lnSpc>
                <a:spcPts val="2500"/>
              </a:lnSpc>
            </a:pPr>
            <a:r>
              <a:rPr lang="en-IN" sz="1550" dirty="0" err="1">
                <a:solidFill>
                  <a:srgbClr val="CFD0D8"/>
                </a:solidFill>
                <a:latin typeface="Roboto" pitchFamily="34" charset="0"/>
                <a:ea typeface="Roboto" pitchFamily="34" charset="-122"/>
                <a:cs typeface="Roboto" pitchFamily="34" charset="-120"/>
              </a:rPr>
              <a:t>Github</a:t>
            </a:r>
            <a:r>
              <a:rPr lang="en-IN" sz="1550" dirty="0">
                <a:solidFill>
                  <a:srgbClr val="CFD0D8"/>
                </a:solidFill>
                <a:latin typeface="Roboto" pitchFamily="34" charset="0"/>
                <a:ea typeface="Roboto" pitchFamily="34" charset="-122"/>
                <a:cs typeface="Roboto" pitchFamily="34" charset="-120"/>
              </a:rPr>
              <a:t>: https://github.com/MRWICKJ/Axion.git</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4834295" y="1359932"/>
            <a:ext cx="4961811" cy="620078"/>
          </a:xfrm>
          <a:prstGeom prst="rect">
            <a:avLst/>
          </a:prstGeom>
          <a:noFill/>
          <a:ln/>
        </p:spPr>
        <p:txBody>
          <a:bodyPr wrap="none" lIns="0" tIns="0" rIns="0" bIns="0" rtlCol="0" anchor="t"/>
          <a:lstStyle/>
          <a:p>
            <a:pPr marL="0" indent="0" algn="ctr">
              <a:lnSpc>
                <a:spcPts val="4850"/>
              </a:lnSpc>
              <a:buNone/>
            </a:pPr>
            <a:r>
              <a:rPr lang="en-US" sz="3900" dirty="0">
                <a:solidFill>
                  <a:srgbClr val="5A6ED8"/>
                </a:solidFill>
                <a:latin typeface="Roboto Medium" pitchFamily="34" charset="0"/>
                <a:ea typeface="Roboto Medium" pitchFamily="34" charset="-122"/>
                <a:cs typeface="Roboto Medium" pitchFamily="34" charset="-120"/>
              </a:rPr>
              <a:t>Introduction</a:t>
            </a:r>
            <a:endParaRPr lang="en-US" sz="3900" dirty="0"/>
          </a:p>
        </p:txBody>
      </p:sp>
      <p:sp>
        <p:nvSpPr>
          <p:cNvPr id="3" name="Text 1"/>
          <p:cNvSpPr/>
          <p:nvPr/>
        </p:nvSpPr>
        <p:spPr>
          <a:xfrm>
            <a:off x="793790" y="2376845"/>
            <a:ext cx="13042821" cy="1190863"/>
          </a:xfrm>
          <a:prstGeom prst="rect">
            <a:avLst/>
          </a:prstGeom>
          <a:noFill/>
          <a:ln/>
        </p:spPr>
        <p:txBody>
          <a:bodyPr wrap="square" lIns="0" tIns="0" rIns="0" bIns="0" rtlCol="0" anchor="t"/>
          <a:lstStyle/>
          <a:p>
            <a:pPr marL="0" indent="0" algn="ctr">
              <a:lnSpc>
                <a:spcPts val="3100"/>
              </a:lnSpc>
              <a:buNone/>
            </a:pPr>
            <a:r>
              <a:rPr lang="en-US" sz="1950" dirty="0">
                <a:solidFill>
                  <a:srgbClr val="CFD0D8"/>
                </a:solidFill>
                <a:latin typeface="Roboto" pitchFamily="34" charset="0"/>
                <a:ea typeface="Roboto" pitchFamily="34" charset="-122"/>
                <a:cs typeface="Roboto" pitchFamily="34" charset="-120"/>
              </a:rPr>
              <a:t>In today’s fast-paced educational landscape, the demand for efficient and effective assessment tools has never been greater. Our </a:t>
            </a:r>
            <a:r>
              <a:rPr lang="en-US" sz="1950" dirty="0">
                <a:solidFill>
                  <a:srgbClr val="5A6ED8"/>
                </a:solidFill>
                <a:latin typeface="Roboto" pitchFamily="34" charset="0"/>
                <a:ea typeface="Roboto" pitchFamily="34" charset="-122"/>
                <a:cs typeface="Roboto" pitchFamily="34" charset="-120"/>
              </a:rPr>
              <a:t>AI-Powered Exam &amp; MCQ Generator Website</a:t>
            </a:r>
            <a:r>
              <a:rPr lang="en-US" sz="1950" dirty="0">
                <a:solidFill>
                  <a:srgbClr val="CFD0D8"/>
                </a:solidFill>
                <a:latin typeface="Roboto" pitchFamily="34" charset="0"/>
                <a:ea typeface="Roboto" pitchFamily="34" charset="-122"/>
                <a:cs typeface="Roboto" pitchFamily="34" charset="-120"/>
              </a:rPr>
              <a:t> stands at the forefront of this revolution, offering a sophisticated yet user-friendly platform designed to transform how assessments are created and utilized.</a:t>
            </a:r>
            <a:endParaRPr lang="en-US" sz="1950" dirty="0"/>
          </a:p>
        </p:txBody>
      </p:sp>
      <p:pic>
        <p:nvPicPr>
          <p:cNvPr id="4" name="Image 0" descr="preencoded.png"/>
          <p:cNvPicPr>
            <a:picLocks noChangeAspect="1"/>
          </p:cNvPicPr>
          <p:nvPr/>
        </p:nvPicPr>
        <p:blipFill>
          <a:blip r:embed="rId3"/>
          <a:stretch>
            <a:fillRect/>
          </a:stretch>
        </p:blipFill>
        <p:spPr>
          <a:xfrm>
            <a:off x="793790" y="3790950"/>
            <a:ext cx="496133" cy="496133"/>
          </a:xfrm>
          <a:prstGeom prst="rect">
            <a:avLst/>
          </a:prstGeom>
        </p:spPr>
      </p:pic>
      <p:sp>
        <p:nvSpPr>
          <p:cNvPr id="5" name="Text 2"/>
          <p:cNvSpPr/>
          <p:nvPr/>
        </p:nvSpPr>
        <p:spPr>
          <a:xfrm>
            <a:off x="793790" y="4535091"/>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FD0D8"/>
                </a:solidFill>
                <a:latin typeface="Roboto Medium" pitchFamily="34" charset="0"/>
                <a:ea typeface="Roboto Medium" pitchFamily="34" charset="-122"/>
                <a:cs typeface="Roboto Medium" pitchFamily="34" charset="-120"/>
              </a:rPr>
              <a:t>What it is</a:t>
            </a:r>
            <a:endParaRPr lang="en-US" sz="1950" dirty="0"/>
          </a:p>
        </p:txBody>
      </p:sp>
      <p:sp>
        <p:nvSpPr>
          <p:cNvPr id="6" name="Text 3"/>
          <p:cNvSpPr/>
          <p:nvPr/>
        </p:nvSpPr>
        <p:spPr>
          <a:xfrm>
            <a:off x="793790" y="4964311"/>
            <a:ext cx="4182189" cy="1905238"/>
          </a:xfrm>
          <a:prstGeom prst="rect">
            <a:avLst/>
          </a:prstGeom>
          <a:noFill/>
          <a:ln/>
        </p:spPr>
        <p:txBody>
          <a:bodyPr wrap="squar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A cutting-edge web platform leveraging advanced Artificial Intelligence to </a:t>
            </a:r>
            <a:r>
              <a:rPr lang="en-US" sz="1550" dirty="0">
                <a:solidFill>
                  <a:srgbClr val="5A6ED8"/>
                </a:solidFill>
                <a:latin typeface="Roboto" pitchFamily="34" charset="0"/>
                <a:ea typeface="Roboto" pitchFamily="34" charset="-122"/>
                <a:cs typeface="Roboto" pitchFamily="34" charset="-120"/>
              </a:rPr>
              <a:t>instantly create customized exams and multiple-choice questions (MCQs)</a:t>
            </a:r>
            <a:r>
              <a:rPr lang="en-US" sz="1550" dirty="0">
                <a:solidFill>
                  <a:srgbClr val="CFD0D8"/>
                </a:solidFill>
                <a:latin typeface="Roboto" pitchFamily="34" charset="0"/>
                <a:ea typeface="Roboto" pitchFamily="34" charset="-122"/>
                <a:cs typeface="Roboto" pitchFamily="34" charset="-120"/>
              </a:rPr>
              <a:t>. It streamlines the entire assessment generation process, from content selection to question formatting.</a:t>
            </a:r>
            <a:endParaRPr lang="en-US" sz="1550" dirty="0"/>
          </a:p>
        </p:txBody>
      </p:sp>
      <p:pic>
        <p:nvPicPr>
          <p:cNvPr id="7" name="Image 1" descr="preencoded.png"/>
          <p:cNvPicPr>
            <a:picLocks noChangeAspect="1"/>
          </p:cNvPicPr>
          <p:nvPr/>
        </p:nvPicPr>
        <p:blipFill>
          <a:blip r:embed="rId4"/>
          <a:stretch>
            <a:fillRect/>
          </a:stretch>
        </p:blipFill>
        <p:spPr>
          <a:xfrm>
            <a:off x="5223986" y="3790950"/>
            <a:ext cx="496133" cy="496133"/>
          </a:xfrm>
          <a:prstGeom prst="rect">
            <a:avLst/>
          </a:prstGeom>
        </p:spPr>
      </p:pic>
      <p:sp>
        <p:nvSpPr>
          <p:cNvPr id="8" name="Text 4"/>
          <p:cNvSpPr/>
          <p:nvPr/>
        </p:nvSpPr>
        <p:spPr>
          <a:xfrm>
            <a:off x="5223986" y="4535091"/>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FD0D8"/>
                </a:solidFill>
                <a:latin typeface="Roboto Medium" pitchFamily="34" charset="0"/>
                <a:ea typeface="Roboto Medium" pitchFamily="34" charset="-122"/>
                <a:cs typeface="Roboto Medium" pitchFamily="34" charset="-120"/>
              </a:rPr>
              <a:t>How it Works</a:t>
            </a:r>
            <a:endParaRPr lang="en-US" sz="1950" dirty="0"/>
          </a:p>
        </p:txBody>
      </p:sp>
      <p:sp>
        <p:nvSpPr>
          <p:cNvPr id="9" name="Text 5"/>
          <p:cNvSpPr/>
          <p:nvPr/>
        </p:nvSpPr>
        <p:spPr>
          <a:xfrm>
            <a:off x="5223986" y="4964311"/>
            <a:ext cx="4182308" cy="1587698"/>
          </a:xfrm>
          <a:prstGeom prst="rect">
            <a:avLst/>
          </a:prstGeom>
          <a:noFill/>
          <a:ln/>
        </p:spPr>
        <p:txBody>
          <a:bodyPr wrap="squar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Utilizes powerful </a:t>
            </a:r>
            <a:r>
              <a:rPr lang="en-US" sz="1550" dirty="0">
                <a:solidFill>
                  <a:srgbClr val="5A6ED8"/>
                </a:solidFill>
                <a:latin typeface="Roboto" pitchFamily="34" charset="0"/>
                <a:ea typeface="Roboto" pitchFamily="34" charset="-122"/>
                <a:cs typeface="Roboto" pitchFamily="34" charset="-120"/>
              </a:rPr>
              <a:t>AI algorithms</a:t>
            </a:r>
            <a:r>
              <a:rPr lang="en-US" sz="1550" dirty="0">
                <a:solidFill>
                  <a:srgbClr val="CFD0D8"/>
                </a:solidFill>
                <a:latin typeface="Roboto" pitchFamily="34" charset="0"/>
                <a:ea typeface="Roboto" pitchFamily="34" charset="-122"/>
                <a:cs typeface="Roboto" pitchFamily="34" charset="-120"/>
              </a:rPr>
              <a:t> to understand user inputs such as topic, difficulty, and question type, then dynamically generates high-quality, relevant assessment content tailored to specific needs.</a:t>
            </a:r>
            <a:endParaRPr lang="en-US" sz="1550" dirty="0"/>
          </a:p>
        </p:txBody>
      </p:sp>
      <p:pic>
        <p:nvPicPr>
          <p:cNvPr id="10" name="Image 2" descr="preencoded.png"/>
          <p:cNvPicPr>
            <a:picLocks noChangeAspect="1"/>
          </p:cNvPicPr>
          <p:nvPr/>
        </p:nvPicPr>
        <p:blipFill>
          <a:blip r:embed="rId5"/>
          <a:stretch>
            <a:fillRect/>
          </a:stretch>
        </p:blipFill>
        <p:spPr>
          <a:xfrm>
            <a:off x="9654302" y="3790950"/>
            <a:ext cx="496133" cy="496133"/>
          </a:xfrm>
          <a:prstGeom prst="rect">
            <a:avLst/>
          </a:prstGeom>
        </p:spPr>
      </p:pic>
      <p:sp>
        <p:nvSpPr>
          <p:cNvPr id="11" name="Text 6"/>
          <p:cNvSpPr/>
          <p:nvPr/>
        </p:nvSpPr>
        <p:spPr>
          <a:xfrm>
            <a:off x="9654302" y="4535091"/>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FD0D8"/>
                </a:solidFill>
                <a:latin typeface="Roboto Medium" pitchFamily="34" charset="0"/>
                <a:ea typeface="Roboto Medium" pitchFamily="34" charset="-122"/>
                <a:cs typeface="Roboto Medium" pitchFamily="34" charset="-120"/>
              </a:rPr>
              <a:t>Who Benefits</a:t>
            </a:r>
            <a:endParaRPr lang="en-US" sz="1950" dirty="0"/>
          </a:p>
        </p:txBody>
      </p:sp>
      <p:sp>
        <p:nvSpPr>
          <p:cNvPr id="12" name="Text 7"/>
          <p:cNvSpPr/>
          <p:nvPr/>
        </p:nvSpPr>
        <p:spPr>
          <a:xfrm>
            <a:off x="9654302" y="4955178"/>
            <a:ext cx="4182308" cy="1587698"/>
          </a:xfrm>
          <a:prstGeom prst="rect">
            <a:avLst/>
          </a:prstGeom>
          <a:noFill/>
          <a:ln/>
        </p:spPr>
        <p:txBody>
          <a:bodyPr wrap="squar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Primarily designed for </a:t>
            </a:r>
            <a:r>
              <a:rPr lang="en-US" sz="1550" dirty="0">
                <a:solidFill>
                  <a:srgbClr val="5A6ED8"/>
                </a:solidFill>
                <a:latin typeface="Roboto" pitchFamily="34" charset="0"/>
                <a:ea typeface="Roboto" pitchFamily="34" charset="-122"/>
                <a:cs typeface="Roboto" pitchFamily="34" charset="-120"/>
              </a:rPr>
              <a:t>educators, corporate trainers, and content creators</a:t>
            </a:r>
            <a:r>
              <a:rPr lang="en-US" sz="1550" dirty="0">
                <a:solidFill>
                  <a:srgbClr val="CFD0D8"/>
                </a:solidFill>
                <a:latin typeface="Roboto" pitchFamily="34" charset="0"/>
                <a:ea typeface="Roboto" pitchFamily="34" charset="-122"/>
                <a:cs typeface="Roboto" pitchFamily="34" charset="-120"/>
              </a:rPr>
              <a:t>. It empowers them to significantly </a:t>
            </a:r>
            <a:r>
              <a:rPr lang="en-US" sz="1550" dirty="0">
                <a:solidFill>
                  <a:srgbClr val="5A6ED8"/>
                </a:solidFill>
                <a:latin typeface="Roboto" pitchFamily="34" charset="0"/>
                <a:ea typeface="Roboto" pitchFamily="34" charset="-122"/>
                <a:cs typeface="Roboto" pitchFamily="34" charset="-120"/>
              </a:rPr>
              <a:t>save time</a:t>
            </a:r>
            <a:r>
              <a:rPr lang="en-US" sz="1550" dirty="0">
                <a:solidFill>
                  <a:srgbClr val="CFD0D8"/>
                </a:solidFill>
                <a:latin typeface="Roboto" pitchFamily="34" charset="0"/>
                <a:ea typeface="Roboto" pitchFamily="34" charset="-122"/>
                <a:cs typeface="Roboto" pitchFamily="34" charset="-120"/>
              </a:rPr>
              <a:t> spent on assessment design and markedly </a:t>
            </a:r>
            <a:r>
              <a:rPr lang="en-US" sz="1550" dirty="0">
                <a:solidFill>
                  <a:srgbClr val="5A6ED8"/>
                </a:solidFill>
                <a:latin typeface="Roboto" pitchFamily="34" charset="0"/>
                <a:ea typeface="Roboto" pitchFamily="34" charset="-122"/>
                <a:cs typeface="Roboto" pitchFamily="34" charset="-120"/>
              </a:rPr>
              <a:t>enhance the quality</a:t>
            </a:r>
            <a:r>
              <a:rPr lang="en-US" sz="1550" dirty="0">
                <a:solidFill>
                  <a:srgbClr val="CFD0D8"/>
                </a:solidFill>
                <a:latin typeface="Roboto" pitchFamily="34" charset="0"/>
                <a:ea typeface="Roboto" pitchFamily="34" charset="-122"/>
                <a:cs typeface="Roboto" pitchFamily="34" charset="-120"/>
              </a:rPr>
              <a:t> and personalization of their evaluations.</a:t>
            </a:r>
            <a:endParaRPr lang="en-US" sz="1550" dirty="0"/>
          </a:p>
        </p:txBody>
      </p:sp>
      <p:pic>
        <p:nvPicPr>
          <p:cNvPr id="14" name="Picture 13">
            <a:extLst>
              <a:ext uri="{FF2B5EF4-FFF2-40B4-BE49-F238E27FC236}">
                <a16:creationId xmlns:a16="http://schemas.microsoft.com/office/drawing/2014/main" id="{248E7311-9248-885B-6EDB-86B1A1BB2718}"/>
              </a:ext>
            </a:extLst>
          </p:cNvPr>
          <p:cNvPicPr>
            <a:picLocks noChangeAspect="1"/>
          </p:cNvPicPr>
          <p:nvPr/>
        </p:nvPicPr>
        <p:blipFill>
          <a:blip r:embed="rId6"/>
          <a:stretch>
            <a:fillRect/>
          </a:stretch>
        </p:blipFill>
        <p:spPr>
          <a:xfrm>
            <a:off x="12458397" y="7654082"/>
            <a:ext cx="2172003" cy="55252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 0"/>
          <p:cNvSpPr/>
          <p:nvPr/>
        </p:nvSpPr>
        <p:spPr>
          <a:xfrm>
            <a:off x="4896922" y="531971"/>
            <a:ext cx="4836438" cy="604480"/>
          </a:xfrm>
          <a:prstGeom prst="rect">
            <a:avLst/>
          </a:prstGeom>
          <a:noFill/>
          <a:ln/>
        </p:spPr>
        <p:txBody>
          <a:bodyPr wrap="none" lIns="0" tIns="0" rIns="0" bIns="0" rtlCol="0" anchor="t"/>
          <a:lstStyle/>
          <a:p>
            <a:pPr marL="0" indent="0" algn="ctr">
              <a:lnSpc>
                <a:spcPts val="4750"/>
              </a:lnSpc>
              <a:buNone/>
            </a:pPr>
            <a:r>
              <a:rPr lang="en-US" sz="3800" dirty="0">
                <a:solidFill>
                  <a:srgbClr val="5A6ED8"/>
                </a:solidFill>
                <a:latin typeface="Roboto Medium" pitchFamily="34" charset="0"/>
                <a:ea typeface="Roboto Medium" pitchFamily="34" charset="-122"/>
                <a:cs typeface="Roboto Medium" pitchFamily="34" charset="-120"/>
              </a:rPr>
              <a:t>Problem Statement</a:t>
            </a:r>
            <a:endParaRPr lang="en-US" sz="3800" dirty="0"/>
          </a:p>
        </p:txBody>
      </p:sp>
      <p:sp>
        <p:nvSpPr>
          <p:cNvPr id="3" name="Text 1"/>
          <p:cNvSpPr/>
          <p:nvPr/>
        </p:nvSpPr>
        <p:spPr>
          <a:xfrm>
            <a:off x="773787" y="1523286"/>
            <a:ext cx="13082826" cy="1160502"/>
          </a:xfrm>
          <a:prstGeom prst="rect">
            <a:avLst/>
          </a:prstGeom>
          <a:noFill/>
          <a:ln/>
        </p:spPr>
        <p:txBody>
          <a:bodyPr wrap="square" lIns="0" tIns="0" rIns="0" bIns="0" rtlCol="0" anchor="t"/>
          <a:lstStyle/>
          <a:p>
            <a:pPr marL="0" indent="0" algn="ctr">
              <a:lnSpc>
                <a:spcPts val="3000"/>
              </a:lnSpc>
              <a:buNone/>
            </a:pPr>
            <a:r>
              <a:rPr lang="en-US" sz="1900" dirty="0">
                <a:solidFill>
                  <a:srgbClr val="CFD0D8"/>
                </a:solidFill>
                <a:latin typeface="Roboto" pitchFamily="34" charset="0"/>
                <a:ea typeface="Roboto" pitchFamily="34" charset="-122"/>
                <a:cs typeface="Roboto" pitchFamily="34" charset="-120"/>
              </a:rPr>
              <a:t>The current methods of creating exams and quizzes are often fraught with inefficiencies and limitations, posing significant challenges for both educators and learners. These traditional approaches can hinder effective assessment and personalized learning.</a:t>
            </a:r>
            <a:endParaRPr lang="en-US" sz="1900" dirty="0"/>
          </a:p>
        </p:txBody>
      </p:sp>
      <p:sp>
        <p:nvSpPr>
          <p:cNvPr id="4" name="Shape 2"/>
          <p:cNvSpPr/>
          <p:nvPr/>
        </p:nvSpPr>
        <p:spPr>
          <a:xfrm>
            <a:off x="773787" y="2901315"/>
            <a:ext cx="6444734" cy="2458879"/>
          </a:xfrm>
          <a:prstGeom prst="roundRect">
            <a:avLst>
              <a:gd name="adj" fmla="val 4463"/>
            </a:avLst>
          </a:prstGeom>
          <a:solidFill>
            <a:srgbClr val="000018">
              <a:alpha val="95000"/>
            </a:srgbClr>
          </a:solidFill>
          <a:ln w="22860">
            <a:solidFill>
              <a:srgbClr val="313E80"/>
            </a:solidFill>
            <a:prstDash val="solid"/>
          </a:ln>
        </p:spPr>
      </p:sp>
      <p:sp>
        <p:nvSpPr>
          <p:cNvPr id="5" name="Shape 3"/>
          <p:cNvSpPr/>
          <p:nvPr/>
        </p:nvSpPr>
        <p:spPr>
          <a:xfrm>
            <a:off x="750927" y="2901315"/>
            <a:ext cx="91440" cy="2458879"/>
          </a:xfrm>
          <a:prstGeom prst="roundRect">
            <a:avLst>
              <a:gd name="adj" fmla="val 88859"/>
            </a:avLst>
          </a:prstGeom>
          <a:solidFill>
            <a:srgbClr val="5A6ED8"/>
          </a:solidFill>
          <a:ln/>
        </p:spPr>
      </p:sp>
      <p:sp>
        <p:nvSpPr>
          <p:cNvPr id="6" name="Text 4"/>
          <p:cNvSpPr/>
          <p:nvPr/>
        </p:nvSpPr>
        <p:spPr>
          <a:xfrm>
            <a:off x="1058585" y="3117533"/>
            <a:ext cx="3406497" cy="362664"/>
          </a:xfrm>
          <a:prstGeom prst="rect">
            <a:avLst/>
          </a:prstGeom>
          <a:noFill/>
          <a:ln/>
        </p:spPr>
        <p:txBody>
          <a:bodyPr wrap="none" lIns="0" tIns="0" rIns="0" bIns="0" rtlCol="0" anchor="t"/>
          <a:lstStyle/>
          <a:p>
            <a:pPr marL="0" indent="0" algn="l">
              <a:lnSpc>
                <a:spcPts val="2850"/>
              </a:lnSpc>
              <a:buNone/>
            </a:pPr>
            <a:r>
              <a:rPr lang="en-US" sz="2250" dirty="0">
                <a:solidFill>
                  <a:srgbClr val="CFD0D8"/>
                </a:solidFill>
                <a:latin typeface="Roboto Medium" pitchFamily="34" charset="0"/>
                <a:ea typeface="Roboto Medium" pitchFamily="34" charset="-122"/>
                <a:cs typeface="Roboto Medium" pitchFamily="34" charset="-120"/>
              </a:rPr>
              <a:t>Time-Consuming Creation</a:t>
            </a:r>
            <a:endParaRPr lang="en-US" sz="2250" dirty="0"/>
          </a:p>
        </p:txBody>
      </p:sp>
      <p:sp>
        <p:nvSpPr>
          <p:cNvPr id="7" name="Text 5"/>
          <p:cNvSpPr/>
          <p:nvPr/>
        </p:nvSpPr>
        <p:spPr>
          <a:xfrm>
            <a:off x="1058585" y="3596164"/>
            <a:ext cx="5943719" cy="1547813"/>
          </a:xfrm>
          <a:prstGeom prst="rect">
            <a:avLst/>
          </a:prstGeom>
          <a:noFill/>
          <a:ln/>
        </p:spPr>
        <p:txBody>
          <a:bodyPr wrap="square" lIns="0" tIns="0" rIns="0" bIns="0" rtlCol="0" anchor="t"/>
          <a:lstStyle/>
          <a:p>
            <a:pPr marL="0" indent="0" algn="l">
              <a:lnSpc>
                <a:spcPts val="2400"/>
              </a:lnSpc>
              <a:buNone/>
            </a:pPr>
            <a:r>
              <a:rPr lang="en-US" sz="1500" dirty="0">
                <a:solidFill>
                  <a:srgbClr val="CFD0D8"/>
                </a:solidFill>
                <a:latin typeface="Roboto" pitchFamily="34" charset="0"/>
                <a:ea typeface="Roboto" pitchFamily="34" charset="-122"/>
                <a:cs typeface="Roboto" pitchFamily="34" charset="-120"/>
              </a:rPr>
              <a:t>Manually crafting diverse and comprehensive questions for exams is an arduous task. It requires extensive research, careful wording, and formatting, which </a:t>
            </a:r>
            <a:r>
              <a:rPr lang="en-US" sz="1500" dirty="0">
                <a:solidFill>
                  <a:srgbClr val="243799"/>
                </a:solidFill>
                <a:latin typeface="Roboto" pitchFamily="34" charset="0"/>
                <a:ea typeface="Roboto" pitchFamily="34" charset="-122"/>
                <a:cs typeface="Roboto" pitchFamily="34" charset="-120"/>
              </a:rPr>
              <a:t>diverts valuable time</a:t>
            </a:r>
            <a:r>
              <a:rPr lang="en-US" sz="1500" dirty="0">
                <a:solidFill>
                  <a:srgbClr val="CFD0D8"/>
                </a:solidFill>
                <a:latin typeface="Roboto" pitchFamily="34" charset="0"/>
                <a:ea typeface="Roboto" pitchFamily="34" charset="-122"/>
                <a:cs typeface="Roboto" pitchFamily="34" charset="-120"/>
              </a:rPr>
              <a:t> from teaching and student engagement. Educators often spend hours, if not days, developing a single assessment.</a:t>
            </a:r>
            <a:endParaRPr lang="en-US" sz="1500" dirty="0"/>
          </a:p>
        </p:txBody>
      </p:sp>
      <p:sp>
        <p:nvSpPr>
          <p:cNvPr id="8" name="Shape 6"/>
          <p:cNvSpPr/>
          <p:nvPr/>
        </p:nvSpPr>
        <p:spPr>
          <a:xfrm>
            <a:off x="7411879" y="2901315"/>
            <a:ext cx="6444734" cy="2458879"/>
          </a:xfrm>
          <a:prstGeom prst="roundRect">
            <a:avLst>
              <a:gd name="adj" fmla="val 4463"/>
            </a:avLst>
          </a:prstGeom>
          <a:solidFill>
            <a:srgbClr val="000018">
              <a:alpha val="95000"/>
            </a:srgbClr>
          </a:solidFill>
          <a:ln w="22860">
            <a:solidFill>
              <a:srgbClr val="313E80"/>
            </a:solidFill>
            <a:prstDash val="solid"/>
          </a:ln>
        </p:spPr>
      </p:sp>
      <p:sp>
        <p:nvSpPr>
          <p:cNvPr id="9" name="Shape 7"/>
          <p:cNvSpPr/>
          <p:nvPr/>
        </p:nvSpPr>
        <p:spPr>
          <a:xfrm>
            <a:off x="7389019" y="2901315"/>
            <a:ext cx="91440" cy="2458879"/>
          </a:xfrm>
          <a:prstGeom prst="roundRect">
            <a:avLst>
              <a:gd name="adj" fmla="val 88859"/>
            </a:avLst>
          </a:prstGeom>
          <a:solidFill>
            <a:srgbClr val="5A6ED8"/>
          </a:solidFill>
          <a:ln/>
        </p:spPr>
      </p:sp>
      <p:sp>
        <p:nvSpPr>
          <p:cNvPr id="10" name="Text 8"/>
          <p:cNvSpPr/>
          <p:nvPr/>
        </p:nvSpPr>
        <p:spPr>
          <a:xfrm>
            <a:off x="7696676" y="3117533"/>
            <a:ext cx="3047405" cy="362664"/>
          </a:xfrm>
          <a:prstGeom prst="rect">
            <a:avLst/>
          </a:prstGeom>
          <a:noFill/>
          <a:ln/>
        </p:spPr>
        <p:txBody>
          <a:bodyPr wrap="none" lIns="0" tIns="0" rIns="0" bIns="0" rtlCol="0" anchor="t"/>
          <a:lstStyle/>
          <a:p>
            <a:pPr marL="0" indent="0" algn="l">
              <a:lnSpc>
                <a:spcPts val="2850"/>
              </a:lnSpc>
              <a:buNone/>
            </a:pPr>
            <a:r>
              <a:rPr lang="en-US" sz="2250" dirty="0">
                <a:solidFill>
                  <a:srgbClr val="CFD0D8"/>
                </a:solidFill>
                <a:latin typeface="Roboto Medium" pitchFamily="34" charset="0"/>
                <a:ea typeface="Roboto Medium" pitchFamily="34" charset="-122"/>
                <a:cs typeface="Roboto Medium" pitchFamily="34" charset="-120"/>
              </a:rPr>
              <a:t>Lack of Personalization</a:t>
            </a:r>
            <a:endParaRPr lang="en-US" sz="2250" dirty="0"/>
          </a:p>
        </p:txBody>
      </p:sp>
      <p:sp>
        <p:nvSpPr>
          <p:cNvPr id="11" name="Text 9"/>
          <p:cNvSpPr/>
          <p:nvPr/>
        </p:nvSpPr>
        <p:spPr>
          <a:xfrm>
            <a:off x="7696676" y="3596164"/>
            <a:ext cx="5943719" cy="1238250"/>
          </a:xfrm>
          <a:prstGeom prst="rect">
            <a:avLst/>
          </a:prstGeom>
          <a:noFill/>
          <a:ln/>
        </p:spPr>
        <p:txBody>
          <a:bodyPr wrap="square" lIns="0" tIns="0" rIns="0" bIns="0" rtlCol="0" anchor="t"/>
          <a:lstStyle/>
          <a:p>
            <a:pPr marL="0" indent="0" algn="l">
              <a:lnSpc>
                <a:spcPts val="2400"/>
              </a:lnSpc>
              <a:buNone/>
            </a:pPr>
            <a:r>
              <a:rPr lang="en-US" sz="1500" dirty="0">
                <a:solidFill>
                  <a:srgbClr val="CFD0D8"/>
                </a:solidFill>
                <a:latin typeface="Roboto" pitchFamily="34" charset="0"/>
                <a:ea typeface="Roboto" pitchFamily="34" charset="-122"/>
                <a:cs typeface="Roboto" pitchFamily="34" charset="-120"/>
              </a:rPr>
              <a:t>Traditional assessments frequently offer a </a:t>
            </a:r>
            <a:r>
              <a:rPr lang="en-US" sz="1500" dirty="0">
                <a:solidFill>
                  <a:srgbClr val="243799"/>
                </a:solidFill>
                <a:latin typeface="Roboto" pitchFamily="34" charset="0"/>
                <a:ea typeface="Roboto" pitchFamily="34" charset="-122"/>
                <a:cs typeface="Roboto" pitchFamily="34" charset="-120"/>
              </a:rPr>
              <a:t>one-size-fits-all approach</a:t>
            </a:r>
            <a:r>
              <a:rPr lang="en-US" sz="1500" dirty="0">
                <a:solidFill>
                  <a:srgbClr val="CFD0D8"/>
                </a:solidFill>
                <a:latin typeface="Roboto" pitchFamily="34" charset="0"/>
                <a:ea typeface="Roboto" pitchFamily="34" charset="-122"/>
                <a:cs typeface="Roboto" pitchFamily="34" charset="-120"/>
              </a:rPr>
              <a:t>. They struggle to adapt to individual student needs, varying difficulty levels, or specific topical focus. This limits the ability to provide targeted practice or evaluate nuanced understanding.</a:t>
            </a:r>
            <a:endParaRPr lang="en-US" sz="1500" dirty="0"/>
          </a:p>
        </p:txBody>
      </p:sp>
      <p:sp>
        <p:nvSpPr>
          <p:cNvPr id="12" name="Shape 10"/>
          <p:cNvSpPr/>
          <p:nvPr/>
        </p:nvSpPr>
        <p:spPr>
          <a:xfrm>
            <a:off x="773787" y="5553551"/>
            <a:ext cx="6444734" cy="2149316"/>
          </a:xfrm>
          <a:prstGeom prst="roundRect">
            <a:avLst>
              <a:gd name="adj" fmla="val 5105"/>
            </a:avLst>
          </a:prstGeom>
          <a:solidFill>
            <a:srgbClr val="000018">
              <a:alpha val="95000"/>
            </a:srgbClr>
          </a:solidFill>
          <a:ln w="22860">
            <a:solidFill>
              <a:srgbClr val="313E80"/>
            </a:solidFill>
            <a:prstDash val="solid"/>
          </a:ln>
        </p:spPr>
      </p:sp>
      <p:sp>
        <p:nvSpPr>
          <p:cNvPr id="13" name="Shape 11"/>
          <p:cNvSpPr/>
          <p:nvPr/>
        </p:nvSpPr>
        <p:spPr>
          <a:xfrm>
            <a:off x="750927" y="5553551"/>
            <a:ext cx="91440" cy="2149316"/>
          </a:xfrm>
          <a:prstGeom prst="roundRect">
            <a:avLst>
              <a:gd name="adj" fmla="val 88859"/>
            </a:avLst>
          </a:prstGeom>
          <a:solidFill>
            <a:srgbClr val="5A6ED8"/>
          </a:solidFill>
          <a:ln/>
        </p:spPr>
      </p:sp>
      <p:sp>
        <p:nvSpPr>
          <p:cNvPr id="14" name="Text 12"/>
          <p:cNvSpPr/>
          <p:nvPr/>
        </p:nvSpPr>
        <p:spPr>
          <a:xfrm>
            <a:off x="1058585" y="5769769"/>
            <a:ext cx="3078956" cy="362664"/>
          </a:xfrm>
          <a:prstGeom prst="rect">
            <a:avLst/>
          </a:prstGeom>
          <a:noFill/>
          <a:ln/>
        </p:spPr>
        <p:txBody>
          <a:bodyPr wrap="none" lIns="0" tIns="0" rIns="0" bIns="0" rtlCol="0" anchor="t"/>
          <a:lstStyle/>
          <a:p>
            <a:pPr marL="0" indent="0" algn="l">
              <a:lnSpc>
                <a:spcPts val="2850"/>
              </a:lnSpc>
              <a:buNone/>
            </a:pPr>
            <a:r>
              <a:rPr lang="en-US" sz="2250" dirty="0">
                <a:solidFill>
                  <a:srgbClr val="CFD0D8"/>
                </a:solidFill>
                <a:latin typeface="Roboto Medium" pitchFamily="34" charset="0"/>
                <a:ea typeface="Roboto Medium" pitchFamily="34" charset="-122"/>
                <a:cs typeface="Roboto Medium" pitchFamily="34" charset="-120"/>
              </a:rPr>
              <a:t>Delayed Feedback Loop</a:t>
            </a:r>
            <a:endParaRPr lang="en-US" sz="2250" dirty="0"/>
          </a:p>
        </p:txBody>
      </p:sp>
      <p:sp>
        <p:nvSpPr>
          <p:cNvPr id="15" name="Text 13"/>
          <p:cNvSpPr/>
          <p:nvPr/>
        </p:nvSpPr>
        <p:spPr>
          <a:xfrm>
            <a:off x="1058585" y="6248400"/>
            <a:ext cx="5943719" cy="1238250"/>
          </a:xfrm>
          <a:prstGeom prst="rect">
            <a:avLst/>
          </a:prstGeom>
          <a:noFill/>
          <a:ln/>
        </p:spPr>
        <p:txBody>
          <a:bodyPr wrap="square" lIns="0" tIns="0" rIns="0" bIns="0" rtlCol="0" anchor="t"/>
          <a:lstStyle/>
          <a:p>
            <a:pPr marL="0" indent="0" algn="l">
              <a:lnSpc>
                <a:spcPts val="2400"/>
              </a:lnSpc>
              <a:buNone/>
            </a:pPr>
            <a:r>
              <a:rPr lang="en-US" sz="1500" dirty="0">
                <a:solidFill>
                  <a:srgbClr val="CFD0D8"/>
                </a:solidFill>
                <a:latin typeface="Roboto" pitchFamily="34" charset="0"/>
                <a:ea typeface="Roboto" pitchFamily="34" charset="-122"/>
                <a:cs typeface="Roboto" pitchFamily="34" charset="-120"/>
              </a:rPr>
              <a:t>Students often have to wait for extended periods to receive results and feedback on their exams. This delay </a:t>
            </a:r>
            <a:r>
              <a:rPr lang="en-US" sz="1500" dirty="0">
                <a:solidFill>
                  <a:srgbClr val="243799"/>
                </a:solidFill>
                <a:latin typeface="Roboto" pitchFamily="34" charset="0"/>
                <a:ea typeface="Roboto" pitchFamily="34" charset="-122"/>
                <a:cs typeface="Roboto" pitchFamily="34" charset="-120"/>
              </a:rPr>
              <a:t>stifles immediate learning opportunities</a:t>
            </a:r>
            <a:r>
              <a:rPr lang="en-US" sz="1500" dirty="0">
                <a:solidFill>
                  <a:srgbClr val="CFD0D8"/>
                </a:solidFill>
                <a:latin typeface="Roboto" pitchFamily="34" charset="0"/>
                <a:ea typeface="Roboto" pitchFamily="34" charset="-122"/>
                <a:cs typeface="Roboto" pitchFamily="34" charset="-120"/>
              </a:rPr>
              <a:t>, as the knowledge gap isn't addressed while the material is still fresh in their minds.</a:t>
            </a:r>
            <a:endParaRPr lang="en-US" sz="1500" dirty="0"/>
          </a:p>
        </p:txBody>
      </p:sp>
      <p:sp>
        <p:nvSpPr>
          <p:cNvPr id="16" name="Shape 14"/>
          <p:cNvSpPr/>
          <p:nvPr/>
        </p:nvSpPr>
        <p:spPr>
          <a:xfrm>
            <a:off x="7411879" y="5553551"/>
            <a:ext cx="6444734" cy="2149316"/>
          </a:xfrm>
          <a:prstGeom prst="roundRect">
            <a:avLst>
              <a:gd name="adj" fmla="val 5105"/>
            </a:avLst>
          </a:prstGeom>
          <a:solidFill>
            <a:srgbClr val="000018">
              <a:alpha val="95000"/>
            </a:srgbClr>
          </a:solidFill>
          <a:ln w="22860">
            <a:solidFill>
              <a:srgbClr val="313E80"/>
            </a:solidFill>
            <a:prstDash val="solid"/>
          </a:ln>
        </p:spPr>
      </p:sp>
      <p:sp>
        <p:nvSpPr>
          <p:cNvPr id="17" name="Shape 15"/>
          <p:cNvSpPr/>
          <p:nvPr/>
        </p:nvSpPr>
        <p:spPr>
          <a:xfrm>
            <a:off x="7389019" y="5553551"/>
            <a:ext cx="91440" cy="2149316"/>
          </a:xfrm>
          <a:prstGeom prst="roundRect">
            <a:avLst>
              <a:gd name="adj" fmla="val 88859"/>
            </a:avLst>
          </a:prstGeom>
          <a:solidFill>
            <a:srgbClr val="5A6ED8"/>
          </a:solidFill>
          <a:ln/>
        </p:spPr>
      </p:sp>
      <p:sp>
        <p:nvSpPr>
          <p:cNvPr id="18" name="Text 16"/>
          <p:cNvSpPr/>
          <p:nvPr/>
        </p:nvSpPr>
        <p:spPr>
          <a:xfrm>
            <a:off x="7696676" y="5769769"/>
            <a:ext cx="3187779" cy="362664"/>
          </a:xfrm>
          <a:prstGeom prst="rect">
            <a:avLst/>
          </a:prstGeom>
          <a:noFill/>
          <a:ln/>
        </p:spPr>
        <p:txBody>
          <a:bodyPr wrap="none" lIns="0" tIns="0" rIns="0" bIns="0" rtlCol="0" anchor="t"/>
          <a:lstStyle/>
          <a:p>
            <a:pPr marL="0" indent="0" algn="l">
              <a:lnSpc>
                <a:spcPts val="2850"/>
              </a:lnSpc>
              <a:buNone/>
            </a:pPr>
            <a:r>
              <a:rPr lang="en-US" sz="2250" dirty="0">
                <a:solidFill>
                  <a:srgbClr val="CFD0D8"/>
                </a:solidFill>
                <a:latin typeface="Roboto Medium" pitchFamily="34" charset="0"/>
                <a:ea typeface="Roboto Medium" pitchFamily="34" charset="-122"/>
                <a:cs typeface="Roboto Medium" pitchFamily="34" charset="-120"/>
              </a:rPr>
              <a:t>Limited Question Variety</a:t>
            </a:r>
            <a:endParaRPr lang="en-US" sz="2250" dirty="0"/>
          </a:p>
        </p:txBody>
      </p:sp>
      <p:sp>
        <p:nvSpPr>
          <p:cNvPr id="19" name="Text 17"/>
          <p:cNvSpPr/>
          <p:nvPr/>
        </p:nvSpPr>
        <p:spPr>
          <a:xfrm>
            <a:off x="7696676" y="6248400"/>
            <a:ext cx="5943719" cy="1238250"/>
          </a:xfrm>
          <a:prstGeom prst="rect">
            <a:avLst/>
          </a:prstGeom>
          <a:noFill/>
          <a:ln/>
        </p:spPr>
        <p:txBody>
          <a:bodyPr wrap="square" lIns="0" tIns="0" rIns="0" bIns="0" rtlCol="0" anchor="t"/>
          <a:lstStyle/>
          <a:p>
            <a:pPr marL="0" indent="0" algn="l">
              <a:lnSpc>
                <a:spcPts val="2400"/>
              </a:lnSpc>
              <a:buNone/>
            </a:pPr>
            <a:r>
              <a:rPr lang="en-US" sz="1500" dirty="0">
                <a:solidFill>
                  <a:srgbClr val="CFD0D8"/>
                </a:solidFill>
                <a:latin typeface="Roboto" pitchFamily="34" charset="0"/>
                <a:ea typeface="Roboto" pitchFamily="34" charset="-122"/>
                <a:cs typeface="Roboto" pitchFamily="34" charset="-120"/>
              </a:rPr>
              <a:t>Generating a wide array of question types and formats can be challenging for instructors, leading to repetitive or predictable assessments. This can reduce engagement and </a:t>
            </a:r>
            <a:r>
              <a:rPr lang="en-US" sz="1500" dirty="0">
                <a:solidFill>
                  <a:srgbClr val="243799"/>
                </a:solidFill>
                <a:latin typeface="Roboto" pitchFamily="34" charset="0"/>
                <a:ea typeface="Roboto" pitchFamily="34" charset="-122"/>
                <a:cs typeface="Roboto" pitchFamily="34" charset="-120"/>
              </a:rPr>
              <a:t>fail to accurately test</a:t>
            </a:r>
            <a:r>
              <a:rPr lang="en-US" sz="1500" dirty="0">
                <a:solidFill>
                  <a:srgbClr val="CFD0D8"/>
                </a:solidFill>
                <a:latin typeface="Roboto" pitchFamily="34" charset="0"/>
                <a:ea typeface="Roboto" pitchFamily="34" charset="-122"/>
                <a:cs typeface="Roboto" pitchFamily="34" charset="-120"/>
              </a:rPr>
              <a:t> a student's comprehensive understanding.</a:t>
            </a:r>
            <a:endParaRPr lang="en-US" sz="1500" dirty="0"/>
          </a:p>
        </p:txBody>
      </p:sp>
      <p:pic>
        <p:nvPicPr>
          <p:cNvPr id="21" name="Picture 20">
            <a:extLst>
              <a:ext uri="{FF2B5EF4-FFF2-40B4-BE49-F238E27FC236}">
                <a16:creationId xmlns:a16="http://schemas.microsoft.com/office/drawing/2014/main" id="{18A82ADA-1F0F-2401-9AEC-BE09E28B6234}"/>
              </a:ext>
            </a:extLst>
          </p:cNvPr>
          <p:cNvPicPr>
            <a:picLocks noChangeAspect="1"/>
          </p:cNvPicPr>
          <p:nvPr/>
        </p:nvPicPr>
        <p:blipFill>
          <a:blip r:embed="rId3"/>
          <a:stretch>
            <a:fillRect/>
          </a:stretch>
        </p:blipFill>
        <p:spPr>
          <a:xfrm>
            <a:off x="12544134" y="7714891"/>
            <a:ext cx="2086266" cy="46660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834295" y="1131689"/>
            <a:ext cx="4961811" cy="620078"/>
          </a:xfrm>
          <a:prstGeom prst="rect">
            <a:avLst/>
          </a:prstGeom>
          <a:noFill/>
          <a:ln/>
        </p:spPr>
        <p:txBody>
          <a:bodyPr wrap="none" lIns="0" tIns="0" rIns="0" bIns="0" rtlCol="0" anchor="t"/>
          <a:lstStyle/>
          <a:p>
            <a:pPr marL="0" indent="0" algn="ctr">
              <a:lnSpc>
                <a:spcPts val="4850"/>
              </a:lnSpc>
              <a:buNone/>
            </a:pPr>
            <a:r>
              <a:rPr lang="en-US" sz="3900" dirty="0">
                <a:solidFill>
                  <a:srgbClr val="5A6ED8"/>
                </a:solidFill>
                <a:latin typeface="Roboto Medium" pitchFamily="34" charset="0"/>
                <a:ea typeface="Roboto Medium" pitchFamily="34" charset="-122"/>
                <a:cs typeface="Roboto Medium" pitchFamily="34" charset="-120"/>
              </a:rPr>
              <a:t>Solution</a:t>
            </a:r>
            <a:r>
              <a:rPr lang="en-US" sz="3900" dirty="0">
                <a:solidFill>
                  <a:srgbClr val="FFFFFF"/>
                </a:solidFill>
                <a:latin typeface="Roboto Medium" pitchFamily="34" charset="0"/>
                <a:ea typeface="Roboto Medium" pitchFamily="34" charset="-122"/>
                <a:cs typeface="Roboto Medium" pitchFamily="34" charset="-120"/>
              </a:rPr>
              <a:t>: Our Website</a:t>
            </a:r>
            <a:endParaRPr lang="en-US" sz="3900" dirty="0"/>
          </a:p>
        </p:txBody>
      </p:sp>
      <p:sp>
        <p:nvSpPr>
          <p:cNvPr id="3" name="Text 1"/>
          <p:cNvSpPr/>
          <p:nvPr/>
        </p:nvSpPr>
        <p:spPr>
          <a:xfrm>
            <a:off x="793790" y="2148602"/>
            <a:ext cx="13042821" cy="793909"/>
          </a:xfrm>
          <a:prstGeom prst="rect">
            <a:avLst/>
          </a:prstGeom>
          <a:noFill/>
          <a:ln/>
        </p:spPr>
        <p:txBody>
          <a:bodyPr wrap="square" lIns="0" tIns="0" rIns="0" bIns="0" rtlCol="0" anchor="t"/>
          <a:lstStyle/>
          <a:p>
            <a:pPr marL="0" indent="0" algn="ctr">
              <a:lnSpc>
                <a:spcPts val="3100"/>
              </a:lnSpc>
              <a:buNone/>
            </a:pPr>
            <a:r>
              <a:rPr lang="en-US" sz="1950" dirty="0">
                <a:solidFill>
                  <a:srgbClr val="CFD0D8"/>
                </a:solidFill>
                <a:latin typeface="Roboto" pitchFamily="34" charset="0"/>
                <a:ea typeface="Roboto" pitchFamily="34" charset="-122"/>
                <a:cs typeface="Roboto" pitchFamily="34" charset="-120"/>
              </a:rPr>
              <a:t>Our AI-powered platform provides a comprehensive and intuitive solution to the challenges of assessment creation, offering dynamic generation, enhanced personalization, and immediate feedback.</a:t>
            </a:r>
            <a:endParaRPr lang="en-US" sz="1950" dirty="0"/>
          </a:p>
        </p:txBody>
      </p:sp>
      <p:sp>
        <p:nvSpPr>
          <p:cNvPr id="4" name="Shape 2"/>
          <p:cNvSpPr/>
          <p:nvPr/>
        </p:nvSpPr>
        <p:spPr>
          <a:xfrm>
            <a:off x="793790" y="3165753"/>
            <a:ext cx="446484" cy="446484"/>
          </a:xfrm>
          <a:prstGeom prst="roundRect">
            <a:avLst>
              <a:gd name="adj" fmla="val 18670"/>
            </a:avLst>
          </a:prstGeom>
          <a:solidFill>
            <a:srgbClr val="182567"/>
          </a:solidFill>
          <a:ln w="7620">
            <a:solidFill>
              <a:srgbClr val="313E80"/>
            </a:solidFill>
            <a:prstDash val="solid"/>
          </a:ln>
        </p:spPr>
      </p:sp>
      <p:sp>
        <p:nvSpPr>
          <p:cNvPr id="5" name="Text 3"/>
          <p:cNvSpPr/>
          <p:nvPr/>
        </p:nvSpPr>
        <p:spPr>
          <a:xfrm>
            <a:off x="868204" y="3202960"/>
            <a:ext cx="297656" cy="372070"/>
          </a:xfrm>
          <a:prstGeom prst="rect">
            <a:avLst/>
          </a:prstGeom>
          <a:noFill/>
          <a:ln/>
        </p:spPr>
        <p:txBody>
          <a:bodyPr wrap="none" lIns="0" tIns="0" rIns="0" bIns="0" rtlCol="0" anchor="t"/>
          <a:lstStyle/>
          <a:p>
            <a:pPr marL="0" indent="0" algn="ctr">
              <a:lnSpc>
                <a:spcPts val="2300"/>
              </a:lnSpc>
              <a:buNone/>
            </a:pPr>
            <a:r>
              <a:rPr lang="en-US" sz="2300" dirty="0">
                <a:solidFill>
                  <a:srgbClr val="CFD0D8"/>
                </a:solidFill>
                <a:latin typeface="Roboto Medium" pitchFamily="34" charset="0"/>
                <a:ea typeface="Roboto Medium" pitchFamily="34" charset="-122"/>
                <a:cs typeface="Roboto Medium" pitchFamily="34" charset="-120"/>
              </a:rPr>
              <a:t>1</a:t>
            </a:r>
            <a:endParaRPr lang="en-US" sz="2300" dirty="0"/>
          </a:p>
        </p:txBody>
      </p:sp>
      <p:sp>
        <p:nvSpPr>
          <p:cNvPr id="6" name="Text 4"/>
          <p:cNvSpPr/>
          <p:nvPr/>
        </p:nvSpPr>
        <p:spPr>
          <a:xfrm>
            <a:off x="1438632" y="3233976"/>
            <a:ext cx="3178493" cy="310158"/>
          </a:xfrm>
          <a:prstGeom prst="rect">
            <a:avLst/>
          </a:prstGeom>
          <a:noFill/>
          <a:ln/>
        </p:spPr>
        <p:txBody>
          <a:bodyPr wrap="none" lIns="0" tIns="0" rIns="0" bIns="0" rtlCol="0" anchor="t"/>
          <a:lstStyle/>
          <a:p>
            <a:pPr marL="0" indent="0" algn="l">
              <a:lnSpc>
                <a:spcPts val="2400"/>
              </a:lnSpc>
              <a:buNone/>
            </a:pPr>
            <a:r>
              <a:rPr lang="en-US" sz="1950" dirty="0">
                <a:solidFill>
                  <a:srgbClr val="CFD0D8"/>
                </a:solidFill>
                <a:latin typeface="Roboto Medium" pitchFamily="34" charset="0"/>
                <a:ea typeface="Roboto Medium" pitchFamily="34" charset="-122"/>
                <a:cs typeface="Roboto Medium" pitchFamily="34" charset="-120"/>
              </a:rPr>
              <a:t>AI-Powered MCQ Generation</a:t>
            </a:r>
            <a:endParaRPr lang="en-US" sz="1950" dirty="0"/>
          </a:p>
        </p:txBody>
      </p:sp>
      <p:sp>
        <p:nvSpPr>
          <p:cNvPr id="7" name="Text 5"/>
          <p:cNvSpPr/>
          <p:nvPr/>
        </p:nvSpPr>
        <p:spPr>
          <a:xfrm>
            <a:off x="1438632" y="3663196"/>
            <a:ext cx="5752505" cy="1270159"/>
          </a:xfrm>
          <a:prstGeom prst="rect">
            <a:avLst/>
          </a:prstGeom>
          <a:noFill/>
          <a:ln/>
        </p:spPr>
        <p:txBody>
          <a:bodyPr wrap="squar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Leveraging advanced AI, our platform </a:t>
            </a:r>
            <a:r>
              <a:rPr lang="en-US" sz="1550" dirty="0">
                <a:solidFill>
                  <a:srgbClr val="5A6ED8"/>
                </a:solidFill>
                <a:latin typeface="Roboto" pitchFamily="34" charset="0"/>
                <a:ea typeface="Roboto" pitchFamily="34" charset="-122"/>
                <a:cs typeface="Roboto" pitchFamily="34" charset="-120"/>
              </a:rPr>
              <a:t>automatically generates multiple-choice questions</a:t>
            </a:r>
            <a:r>
              <a:rPr lang="en-US" sz="1550" dirty="0">
                <a:solidFill>
                  <a:srgbClr val="CFD0D8"/>
                </a:solidFill>
                <a:latin typeface="Roboto" pitchFamily="34" charset="0"/>
                <a:ea typeface="Roboto" pitchFamily="34" charset="-122"/>
                <a:cs typeface="Roboto" pitchFamily="34" charset="-120"/>
              </a:rPr>
              <a:t> (MCQs) based on user-defined parameters. This eliminates the need for manual question crafting, saving significant time and effort.</a:t>
            </a:r>
            <a:endParaRPr lang="en-US" sz="1550" dirty="0"/>
          </a:p>
        </p:txBody>
      </p:sp>
      <p:sp>
        <p:nvSpPr>
          <p:cNvPr id="8" name="Shape 6"/>
          <p:cNvSpPr/>
          <p:nvPr/>
        </p:nvSpPr>
        <p:spPr>
          <a:xfrm>
            <a:off x="7439144" y="3165753"/>
            <a:ext cx="446484" cy="446484"/>
          </a:xfrm>
          <a:prstGeom prst="roundRect">
            <a:avLst>
              <a:gd name="adj" fmla="val 18670"/>
            </a:avLst>
          </a:prstGeom>
          <a:solidFill>
            <a:srgbClr val="182567"/>
          </a:solidFill>
          <a:ln w="7620">
            <a:solidFill>
              <a:srgbClr val="313E80"/>
            </a:solidFill>
            <a:prstDash val="solid"/>
          </a:ln>
        </p:spPr>
      </p:sp>
      <p:sp>
        <p:nvSpPr>
          <p:cNvPr id="9" name="Text 7"/>
          <p:cNvSpPr/>
          <p:nvPr/>
        </p:nvSpPr>
        <p:spPr>
          <a:xfrm>
            <a:off x="7513558" y="3202960"/>
            <a:ext cx="297656" cy="372070"/>
          </a:xfrm>
          <a:prstGeom prst="rect">
            <a:avLst/>
          </a:prstGeom>
          <a:noFill/>
          <a:ln/>
        </p:spPr>
        <p:txBody>
          <a:bodyPr wrap="none" lIns="0" tIns="0" rIns="0" bIns="0" rtlCol="0" anchor="t"/>
          <a:lstStyle/>
          <a:p>
            <a:pPr marL="0" indent="0" algn="ctr">
              <a:lnSpc>
                <a:spcPts val="2300"/>
              </a:lnSpc>
              <a:buNone/>
            </a:pPr>
            <a:r>
              <a:rPr lang="en-US" sz="2300" dirty="0">
                <a:solidFill>
                  <a:srgbClr val="CFD0D8"/>
                </a:solidFill>
                <a:latin typeface="Roboto Medium" pitchFamily="34" charset="0"/>
                <a:ea typeface="Roboto Medium" pitchFamily="34" charset="-122"/>
                <a:cs typeface="Roboto Medium" pitchFamily="34" charset="-120"/>
              </a:rPr>
              <a:t>2</a:t>
            </a:r>
            <a:endParaRPr lang="en-US" sz="2300" dirty="0"/>
          </a:p>
        </p:txBody>
      </p:sp>
      <p:sp>
        <p:nvSpPr>
          <p:cNvPr id="10" name="Text 8"/>
          <p:cNvSpPr/>
          <p:nvPr/>
        </p:nvSpPr>
        <p:spPr>
          <a:xfrm>
            <a:off x="8083987" y="3233976"/>
            <a:ext cx="2870002" cy="310158"/>
          </a:xfrm>
          <a:prstGeom prst="rect">
            <a:avLst/>
          </a:prstGeom>
          <a:noFill/>
          <a:ln/>
        </p:spPr>
        <p:txBody>
          <a:bodyPr wrap="none" lIns="0" tIns="0" rIns="0" bIns="0" rtlCol="0" anchor="t"/>
          <a:lstStyle/>
          <a:p>
            <a:pPr marL="0" indent="0" algn="l">
              <a:lnSpc>
                <a:spcPts val="2400"/>
              </a:lnSpc>
              <a:buNone/>
            </a:pPr>
            <a:r>
              <a:rPr lang="en-US" sz="1950" dirty="0">
                <a:solidFill>
                  <a:srgbClr val="CFD0D8"/>
                </a:solidFill>
                <a:latin typeface="Roboto Medium" pitchFamily="34" charset="0"/>
                <a:ea typeface="Roboto Medium" pitchFamily="34" charset="-122"/>
                <a:cs typeface="Roboto Medium" pitchFamily="34" charset="-120"/>
              </a:rPr>
              <a:t>Customizable Parameters</a:t>
            </a:r>
            <a:endParaRPr lang="en-US" sz="1950" dirty="0"/>
          </a:p>
        </p:txBody>
      </p:sp>
      <p:sp>
        <p:nvSpPr>
          <p:cNvPr id="11" name="Text 9"/>
          <p:cNvSpPr/>
          <p:nvPr/>
        </p:nvSpPr>
        <p:spPr>
          <a:xfrm>
            <a:off x="8083987" y="3663196"/>
            <a:ext cx="5752624" cy="1270159"/>
          </a:xfrm>
          <a:prstGeom prst="rect">
            <a:avLst/>
          </a:prstGeom>
          <a:noFill/>
          <a:ln/>
        </p:spPr>
        <p:txBody>
          <a:bodyPr wrap="squar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Users gain full control over their assessment creation. They can precisely </a:t>
            </a:r>
            <a:r>
              <a:rPr lang="en-US" sz="1550" dirty="0">
                <a:solidFill>
                  <a:srgbClr val="5A6ED8"/>
                </a:solidFill>
                <a:latin typeface="Roboto" pitchFamily="34" charset="0"/>
                <a:ea typeface="Roboto" pitchFamily="34" charset="-122"/>
                <a:cs typeface="Roboto" pitchFamily="34" charset="-120"/>
              </a:rPr>
              <a:t>choose the desired topic, set the difficulty level</a:t>
            </a:r>
            <a:r>
              <a:rPr lang="en-US" sz="1550" dirty="0">
                <a:solidFill>
                  <a:srgbClr val="CFD0D8"/>
                </a:solidFill>
                <a:latin typeface="Roboto" pitchFamily="34" charset="0"/>
                <a:ea typeface="Roboto" pitchFamily="34" charset="-122"/>
                <a:cs typeface="Roboto" pitchFamily="34" charset="-120"/>
              </a:rPr>
              <a:t> (e.g., beginner, intermediate, expert), and specify the exact </a:t>
            </a:r>
            <a:r>
              <a:rPr lang="en-US" sz="1550" dirty="0">
                <a:solidFill>
                  <a:srgbClr val="5A6ED8"/>
                </a:solidFill>
                <a:latin typeface="Roboto" pitchFamily="34" charset="0"/>
                <a:ea typeface="Roboto" pitchFamily="34" charset="-122"/>
                <a:cs typeface="Roboto" pitchFamily="34" charset="-120"/>
              </a:rPr>
              <a:t>number of questions</a:t>
            </a:r>
            <a:r>
              <a:rPr lang="en-US" sz="1550" dirty="0">
                <a:solidFill>
                  <a:srgbClr val="CFD0D8"/>
                </a:solidFill>
                <a:latin typeface="Roboto" pitchFamily="34" charset="0"/>
                <a:ea typeface="Roboto" pitchFamily="34" charset="-122"/>
                <a:cs typeface="Roboto" pitchFamily="34" charset="-120"/>
              </a:rPr>
              <a:t> required for their exam or quiz.</a:t>
            </a:r>
            <a:endParaRPr lang="en-US" sz="1550" dirty="0"/>
          </a:p>
        </p:txBody>
      </p:sp>
      <p:sp>
        <p:nvSpPr>
          <p:cNvPr id="12" name="Shape 10"/>
          <p:cNvSpPr/>
          <p:nvPr/>
        </p:nvSpPr>
        <p:spPr>
          <a:xfrm>
            <a:off x="793790" y="5330190"/>
            <a:ext cx="446484" cy="446484"/>
          </a:xfrm>
          <a:prstGeom prst="roundRect">
            <a:avLst>
              <a:gd name="adj" fmla="val 18670"/>
            </a:avLst>
          </a:prstGeom>
          <a:solidFill>
            <a:srgbClr val="182567"/>
          </a:solidFill>
          <a:ln w="7620">
            <a:solidFill>
              <a:srgbClr val="313E80"/>
            </a:solidFill>
            <a:prstDash val="solid"/>
          </a:ln>
        </p:spPr>
      </p:sp>
      <p:sp>
        <p:nvSpPr>
          <p:cNvPr id="13" name="Text 11"/>
          <p:cNvSpPr/>
          <p:nvPr/>
        </p:nvSpPr>
        <p:spPr>
          <a:xfrm>
            <a:off x="868204" y="5367397"/>
            <a:ext cx="297656" cy="372070"/>
          </a:xfrm>
          <a:prstGeom prst="rect">
            <a:avLst/>
          </a:prstGeom>
          <a:noFill/>
          <a:ln/>
        </p:spPr>
        <p:txBody>
          <a:bodyPr wrap="none" lIns="0" tIns="0" rIns="0" bIns="0" rtlCol="0" anchor="t"/>
          <a:lstStyle/>
          <a:p>
            <a:pPr marL="0" indent="0" algn="ctr">
              <a:lnSpc>
                <a:spcPts val="2300"/>
              </a:lnSpc>
              <a:buNone/>
            </a:pPr>
            <a:r>
              <a:rPr lang="en-US" sz="2300" dirty="0">
                <a:solidFill>
                  <a:srgbClr val="CFD0D8"/>
                </a:solidFill>
                <a:latin typeface="Roboto Medium" pitchFamily="34" charset="0"/>
                <a:ea typeface="Roboto Medium" pitchFamily="34" charset="-122"/>
                <a:cs typeface="Roboto Medium" pitchFamily="34" charset="-120"/>
              </a:rPr>
              <a:t>3</a:t>
            </a:r>
            <a:endParaRPr lang="en-US" sz="2300" dirty="0"/>
          </a:p>
        </p:txBody>
      </p:sp>
      <p:sp>
        <p:nvSpPr>
          <p:cNvPr id="14" name="Text 12"/>
          <p:cNvSpPr/>
          <p:nvPr/>
        </p:nvSpPr>
        <p:spPr>
          <a:xfrm>
            <a:off x="1438632" y="5398413"/>
            <a:ext cx="2733080" cy="310158"/>
          </a:xfrm>
          <a:prstGeom prst="rect">
            <a:avLst/>
          </a:prstGeom>
          <a:noFill/>
          <a:ln/>
        </p:spPr>
        <p:txBody>
          <a:bodyPr wrap="none" lIns="0" tIns="0" rIns="0" bIns="0" rtlCol="0" anchor="t"/>
          <a:lstStyle/>
          <a:p>
            <a:pPr marL="0" indent="0" algn="l">
              <a:lnSpc>
                <a:spcPts val="2400"/>
              </a:lnSpc>
              <a:buNone/>
            </a:pPr>
            <a:r>
              <a:rPr lang="en-US" sz="1950" dirty="0">
                <a:solidFill>
                  <a:srgbClr val="CFD0D8"/>
                </a:solidFill>
                <a:latin typeface="Roboto Medium" pitchFamily="34" charset="0"/>
                <a:ea typeface="Roboto Medium" pitchFamily="34" charset="-122"/>
                <a:cs typeface="Roboto Medium" pitchFamily="34" charset="-120"/>
              </a:rPr>
              <a:t>Interactive Timed Exams</a:t>
            </a:r>
            <a:endParaRPr lang="en-US" sz="1950" dirty="0"/>
          </a:p>
        </p:txBody>
      </p:sp>
      <p:sp>
        <p:nvSpPr>
          <p:cNvPr id="15" name="Text 13"/>
          <p:cNvSpPr/>
          <p:nvPr/>
        </p:nvSpPr>
        <p:spPr>
          <a:xfrm>
            <a:off x="1438632" y="5827633"/>
            <a:ext cx="5752505" cy="1270159"/>
          </a:xfrm>
          <a:prstGeom prst="rect">
            <a:avLst/>
          </a:prstGeom>
          <a:noFill/>
          <a:ln/>
        </p:spPr>
        <p:txBody>
          <a:bodyPr wrap="squar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The platform supports </a:t>
            </a:r>
            <a:r>
              <a:rPr lang="en-US" sz="1550" dirty="0">
                <a:solidFill>
                  <a:srgbClr val="5A6ED8"/>
                </a:solidFill>
                <a:latin typeface="Roboto" pitchFamily="34" charset="0"/>
                <a:ea typeface="Roboto" pitchFamily="34" charset="-122"/>
                <a:cs typeface="Roboto" pitchFamily="34" charset="-120"/>
              </a:rPr>
              <a:t>timed exams with a live countdown</a:t>
            </a:r>
            <a:r>
              <a:rPr lang="en-US" sz="1550" dirty="0">
                <a:solidFill>
                  <a:srgbClr val="CFD0D8"/>
                </a:solidFill>
                <a:latin typeface="Roboto" pitchFamily="34" charset="0"/>
                <a:ea typeface="Roboto" pitchFamily="34" charset="-122"/>
                <a:cs typeface="Roboto" pitchFamily="34" charset="-120"/>
              </a:rPr>
              <a:t>, simulating real test conditions. This feature helps students manage their time effectively and prepares them for high-stakes assessments.</a:t>
            </a:r>
            <a:endParaRPr lang="en-US" sz="1550" dirty="0"/>
          </a:p>
        </p:txBody>
      </p:sp>
      <p:sp>
        <p:nvSpPr>
          <p:cNvPr id="16" name="Shape 14"/>
          <p:cNvSpPr/>
          <p:nvPr/>
        </p:nvSpPr>
        <p:spPr>
          <a:xfrm>
            <a:off x="7439144" y="5330190"/>
            <a:ext cx="446484" cy="446484"/>
          </a:xfrm>
          <a:prstGeom prst="roundRect">
            <a:avLst>
              <a:gd name="adj" fmla="val 18670"/>
            </a:avLst>
          </a:prstGeom>
          <a:solidFill>
            <a:srgbClr val="182567"/>
          </a:solidFill>
          <a:ln w="7620">
            <a:solidFill>
              <a:srgbClr val="313E80"/>
            </a:solidFill>
            <a:prstDash val="solid"/>
          </a:ln>
        </p:spPr>
      </p:sp>
      <p:sp>
        <p:nvSpPr>
          <p:cNvPr id="17" name="Text 15"/>
          <p:cNvSpPr/>
          <p:nvPr/>
        </p:nvSpPr>
        <p:spPr>
          <a:xfrm>
            <a:off x="7513558" y="5367397"/>
            <a:ext cx="297656" cy="372070"/>
          </a:xfrm>
          <a:prstGeom prst="rect">
            <a:avLst/>
          </a:prstGeom>
          <a:noFill/>
          <a:ln/>
        </p:spPr>
        <p:txBody>
          <a:bodyPr wrap="none" lIns="0" tIns="0" rIns="0" bIns="0" rtlCol="0" anchor="t"/>
          <a:lstStyle/>
          <a:p>
            <a:pPr marL="0" indent="0" algn="ctr">
              <a:lnSpc>
                <a:spcPts val="2300"/>
              </a:lnSpc>
              <a:buNone/>
            </a:pPr>
            <a:r>
              <a:rPr lang="en-US" sz="2300" dirty="0">
                <a:solidFill>
                  <a:srgbClr val="CFD0D8"/>
                </a:solidFill>
                <a:latin typeface="Roboto Medium" pitchFamily="34" charset="0"/>
                <a:ea typeface="Roboto Medium" pitchFamily="34" charset="-122"/>
                <a:cs typeface="Roboto Medium" pitchFamily="34" charset="-120"/>
              </a:rPr>
              <a:t>4</a:t>
            </a:r>
            <a:endParaRPr lang="en-US" sz="2300" dirty="0"/>
          </a:p>
        </p:txBody>
      </p:sp>
      <p:sp>
        <p:nvSpPr>
          <p:cNvPr id="18" name="Text 16"/>
          <p:cNvSpPr/>
          <p:nvPr/>
        </p:nvSpPr>
        <p:spPr>
          <a:xfrm>
            <a:off x="8083987" y="5398413"/>
            <a:ext cx="3412808" cy="310158"/>
          </a:xfrm>
          <a:prstGeom prst="rect">
            <a:avLst/>
          </a:prstGeom>
          <a:noFill/>
          <a:ln/>
        </p:spPr>
        <p:txBody>
          <a:bodyPr wrap="none" lIns="0" tIns="0" rIns="0" bIns="0" rtlCol="0" anchor="t"/>
          <a:lstStyle/>
          <a:p>
            <a:pPr marL="0" indent="0" algn="l">
              <a:lnSpc>
                <a:spcPts val="2400"/>
              </a:lnSpc>
              <a:buNone/>
            </a:pPr>
            <a:r>
              <a:rPr lang="en-US" sz="1950" dirty="0">
                <a:solidFill>
                  <a:srgbClr val="CFD0D8"/>
                </a:solidFill>
                <a:latin typeface="Roboto Medium" pitchFamily="34" charset="0"/>
                <a:ea typeface="Roboto Medium" pitchFamily="34" charset="-122"/>
                <a:cs typeface="Roboto Medium" pitchFamily="34" charset="-120"/>
              </a:rPr>
              <a:t>Instant Performance Feedback</a:t>
            </a:r>
            <a:endParaRPr lang="en-US" sz="1950" dirty="0"/>
          </a:p>
        </p:txBody>
      </p:sp>
      <p:sp>
        <p:nvSpPr>
          <p:cNvPr id="19" name="Text 17"/>
          <p:cNvSpPr/>
          <p:nvPr/>
        </p:nvSpPr>
        <p:spPr>
          <a:xfrm>
            <a:off x="8083987" y="5827633"/>
            <a:ext cx="5752624" cy="1270159"/>
          </a:xfrm>
          <a:prstGeom prst="rect">
            <a:avLst/>
          </a:prstGeom>
          <a:noFill/>
          <a:ln/>
        </p:spPr>
        <p:txBody>
          <a:bodyPr wrap="squar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Upon completion, users receive </a:t>
            </a:r>
            <a:r>
              <a:rPr lang="en-US" sz="1550" dirty="0">
                <a:solidFill>
                  <a:srgbClr val="5A6ED8"/>
                </a:solidFill>
                <a:latin typeface="Roboto" pitchFamily="34" charset="0"/>
                <a:ea typeface="Roboto" pitchFamily="34" charset="-122"/>
                <a:cs typeface="Roboto" pitchFamily="34" charset="-120"/>
              </a:rPr>
              <a:t>immediate results</a:t>
            </a:r>
            <a:r>
              <a:rPr lang="en-US" sz="1550" dirty="0">
                <a:solidFill>
                  <a:srgbClr val="CFD0D8"/>
                </a:solidFill>
                <a:latin typeface="Roboto" pitchFamily="34" charset="0"/>
                <a:ea typeface="Roboto" pitchFamily="34" charset="-122"/>
                <a:cs typeface="Roboto" pitchFamily="34" charset="-120"/>
              </a:rPr>
              <a:t>. The system clearly displays correct and incorrect answers, providing invaluable instant feedback that reinforces learning and highlights areas for improvement.</a:t>
            </a:r>
            <a:endParaRPr lang="en-US" sz="1550" dirty="0"/>
          </a:p>
        </p:txBody>
      </p:sp>
      <p:pic>
        <p:nvPicPr>
          <p:cNvPr id="21" name="Picture 20">
            <a:extLst>
              <a:ext uri="{FF2B5EF4-FFF2-40B4-BE49-F238E27FC236}">
                <a16:creationId xmlns:a16="http://schemas.microsoft.com/office/drawing/2014/main" id="{71535502-2C2D-2A49-37F4-5C3F25DD437E}"/>
              </a:ext>
            </a:extLst>
          </p:cNvPr>
          <p:cNvPicPr>
            <a:picLocks noChangeAspect="1"/>
          </p:cNvPicPr>
          <p:nvPr/>
        </p:nvPicPr>
        <p:blipFill>
          <a:blip r:embed="rId3"/>
          <a:stretch>
            <a:fillRect/>
          </a:stretch>
        </p:blipFill>
        <p:spPr>
          <a:xfrm>
            <a:off x="12363134" y="7588485"/>
            <a:ext cx="2267266" cy="52394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058257" y="733662"/>
            <a:ext cx="2513886" cy="314087"/>
          </a:xfrm>
          <a:prstGeom prst="rect">
            <a:avLst/>
          </a:prstGeom>
          <a:noFill/>
          <a:ln/>
        </p:spPr>
        <p:txBody>
          <a:bodyPr wrap="none" lIns="0" tIns="0" rIns="0" bIns="0" rtlCol="0" anchor="t"/>
          <a:lstStyle/>
          <a:p>
            <a:pPr marL="0" indent="0" algn="ctr">
              <a:lnSpc>
                <a:spcPts val="2450"/>
              </a:lnSpc>
              <a:buNone/>
            </a:pPr>
            <a:r>
              <a:rPr lang="en-US" sz="3600" dirty="0">
                <a:solidFill>
                  <a:srgbClr val="5A6ED8"/>
                </a:solidFill>
                <a:latin typeface="Roboto Medium" pitchFamily="34" charset="0"/>
                <a:ea typeface="Roboto Medium" pitchFamily="34" charset="-122"/>
                <a:cs typeface="Roboto Medium" pitchFamily="34" charset="-120"/>
              </a:rPr>
              <a:t>Technology Stack</a:t>
            </a:r>
            <a:endParaRPr lang="en-US" sz="3600" dirty="0"/>
          </a:p>
        </p:txBody>
      </p:sp>
      <p:sp>
        <p:nvSpPr>
          <p:cNvPr id="3" name="Text 1"/>
          <p:cNvSpPr/>
          <p:nvPr/>
        </p:nvSpPr>
        <p:spPr>
          <a:xfrm>
            <a:off x="335315" y="1141093"/>
            <a:ext cx="13826014" cy="402193"/>
          </a:xfrm>
          <a:prstGeom prst="rect">
            <a:avLst/>
          </a:prstGeom>
          <a:noFill/>
          <a:ln/>
        </p:spPr>
        <p:txBody>
          <a:bodyPr wrap="square" lIns="0" tIns="0" rIns="0" bIns="0" rtlCol="0" anchor="t"/>
          <a:lstStyle/>
          <a:p>
            <a:pPr marL="0" indent="0" algn="ctr">
              <a:lnSpc>
                <a:spcPct val="150000"/>
              </a:lnSpc>
              <a:buNone/>
            </a:pPr>
            <a:r>
              <a:rPr lang="en-US" sz="2000" dirty="0">
                <a:solidFill>
                  <a:srgbClr val="CFD0D8"/>
                </a:solidFill>
                <a:latin typeface="Roboto" pitchFamily="34" charset="0"/>
                <a:ea typeface="Roboto" pitchFamily="34" charset="-122"/>
                <a:cs typeface="Roboto" pitchFamily="34" charset="-120"/>
              </a:rPr>
              <a:t>Our AI-Powered Exam &amp; MCQ Generator Website is built on a robust and modern technology stack, ensuring high performance, scalability, and an exceptional user experience. This combination of cutting-edge tools and APIs allows for seamless AI integration and dynamic content generation.</a:t>
            </a:r>
            <a:endParaRPr lang="en-US" sz="2000" dirty="0"/>
          </a:p>
        </p:txBody>
      </p:sp>
      <p:sp>
        <p:nvSpPr>
          <p:cNvPr id="4" name="Text 2"/>
          <p:cNvSpPr/>
          <p:nvPr/>
        </p:nvSpPr>
        <p:spPr>
          <a:xfrm>
            <a:off x="402193" y="2561981"/>
            <a:ext cx="1526738" cy="188476"/>
          </a:xfrm>
          <a:prstGeom prst="rect">
            <a:avLst/>
          </a:prstGeom>
          <a:noFill/>
          <a:ln/>
        </p:spPr>
        <p:txBody>
          <a:bodyPr wrap="none" lIns="0" tIns="0" rIns="0" bIns="0" rtlCol="0" anchor="t"/>
          <a:lstStyle/>
          <a:p>
            <a:pPr marL="0" indent="0" algn="l">
              <a:lnSpc>
                <a:spcPct val="150000"/>
              </a:lnSpc>
              <a:buNone/>
            </a:pPr>
            <a:r>
              <a:rPr lang="en-US" sz="3200" dirty="0">
                <a:solidFill>
                  <a:srgbClr val="5A6ED8"/>
                </a:solidFill>
                <a:latin typeface="Roboto Medium" pitchFamily="34" charset="0"/>
                <a:ea typeface="Roboto Medium" pitchFamily="34" charset="-122"/>
                <a:cs typeface="Roboto Medium" pitchFamily="34" charset="-120"/>
              </a:rPr>
              <a:t>Frontend Development</a:t>
            </a:r>
            <a:endParaRPr lang="en-US" sz="3200" dirty="0"/>
          </a:p>
        </p:txBody>
      </p:sp>
      <p:sp>
        <p:nvSpPr>
          <p:cNvPr id="5" name="Text 3"/>
          <p:cNvSpPr/>
          <p:nvPr/>
        </p:nvSpPr>
        <p:spPr>
          <a:xfrm>
            <a:off x="234924" y="3447800"/>
            <a:ext cx="6790373" cy="321945"/>
          </a:xfrm>
          <a:prstGeom prst="rect">
            <a:avLst/>
          </a:prstGeom>
          <a:noFill/>
          <a:ln/>
        </p:spPr>
        <p:txBody>
          <a:bodyPr wrap="square" lIns="0" tIns="0" rIns="0" bIns="0" rtlCol="0" anchor="t"/>
          <a:lstStyle/>
          <a:p>
            <a:pPr marL="342900" indent="-342900" algn="l">
              <a:lnSpc>
                <a:spcPct val="150000"/>
              </a:lnSpc>
              <a:buSzPct val="100000"/>
              <a:buChar char="•"/>
            </a:pPr>
            <a:r>
              <a:rPr lang="en-US" sz="1600" b="1" dirty="0">
                <a:solidFill>
                  <a:srgbClr val="CFD0D8"/>
                </a:solidFill>
                <a:latin typeface="Roboto" pitchFamily="34" charset="0"/>
                <a:ea typeface="Roboto" pitchFamily="34" charset="-122"/>
                <a:cs typeface="Roboto" pitchFamily="34" charset="-120"/>
              </a:rPr>
              <a:t>React:</a:t>
            </a:r>
            <a:r>
              <a:rPr lang="en-US" sz="1600" dirty="0">
                <a:solidFill>
                  <a:srgbClr val="CFD0D8"/>
                </a:solidFill>
                <a:latin typeface="Roboto" pitchFamily="34" charset="0"/>
                <a:ea typeface="Roboto" pitchFamily="34" charset="-122"/>
                <a:cs typeface="Roboto" pitchFamily="34" charset="-120"/>
              </a:rPr>
              <a:t> Chosen for its efficiency in building dynamic and responsive user interfaces. React's component-based architecture enables rapid development and maintainable code, ensuring a smooth and interactive experience for users.</a:t>
            </a:r>
            <a:endParaRPr lang="en-US" sz="1600" dirty="0"/>
          </a:p>
        </p:txBody>
      </p:sp>
      <p:sp>
        <p:nvSpPr>
          <p:cNvPr id="6" name="Text 4"/>
          <p:cNvSpPr/>
          <p:nvPr/>
        </p:nvSpPr>
        <p:spPr>
          <a:xfrm>
            <a:off x="234925" y="5164431"/>
            <a:ext cx="6790373" cy="321945"/>
          </a:xfrm>
          <a:prstGeom prst="rect">
            <a:avLst/>
          </a:prstGeom>
          <a:noFill/>
          <a:ln/>
        </p:spPr>
        <p:txBody>
          <a:bodyPr wrap="square" lIns="0" tIns="0" rIns="0" bIns="0" rtlCol="0" anchor="t"/>
          <a:lstStyle/>
          <a:p>
            <a:pPr marL="342900" indent="-342900" algn="l">
              <a:lnSpc>
                <a:spcPct val="150000"/>
              </a:lnSpc>
              <a:buSzPct val="100000"/>
              <a:buChar char="•"/>
            </a:pPr>
            <a:r>
              <a:rPr lang="en-US" sz="1600" b="1" dirty="0">
                <a:solidFill>
                  <a:srgbClr val="CFD0D8"/>
                </a:solidFill>
                <a:latin typeface="Roboto" pitchFamily="34" charset="0"/>
                <a:ea typeface="Roboto" pitchFamily="34" charset="-122"/>
                <a:cs typeface="Roboto" pitchFamily="34" charset="-120"/>
              </a:rPr>
              <a:t>Tailwind CSS / DeepSeek:</a:t>
            </a:r>
            <a:r>
              <a:rPr lang="en-US" sz="1600" dirty="0">
                <a:solidFill>
                  <a:srgbClr val="CFD0D8"/>
                </a:solidFill>
                <a:latin typeface="Roboto" pitchFamily="34" charset="0"/>
                <a:ea typeface="Roboto" pitchFamily="34" charset="-122"/>
                <a:cs typeface="Roboto" pitchFamily="34" charset="-120"/>
              </a:rPr>
              <a:t> For rapid UI development and styling. Tailwind provides a utility-first CSS framework that allows for highly customizable and visually appealing designs, while DeepSeek may be utilized for advanced UI design components or AI-assisted design iterations.</a:t>
            </a:r>
            <a:endParaRPr lang="en-US" sz="1600" dirty="0"/>
          </a:p>
        </p:txBody>
      </p:sp>
      <p:sp>
        <p:nvSpPr>
          <p:cNvPr id="7" name="Text 5"/>
          <p:cNvSpPr/>
          <p:nvPr/>
        </p:nvSpPr>
        <p:spPr>
          <a:xfrm>
            <a:off x="8254186" y="2561981"/>
            <a:ext cx="1617464" cy="188476"/>
          </a:xfrm>
          <a:prstGeom prst="rect">
            <a:avLst/>
          </a:prstGeom>
          <a:noFill/>
          <a:ln/>
        </p:spPr>
        <p:txBody>
          <a:bodyPr wrap="none" lIns="0" tIns="0" rIns="0" bIns="0" rtlCol="0" anchor="t"/>
          <a:lstStyle/>
          <a:p>
            <a:pPr marL="0" indent="0" algn="l">
              <a:lnSpc>
                <a:spcPct val="150000"/>
              </a:lnSpc>
              <a:buNone/>
            </a:pPr>
            <a:r>
              <a:rPr lang="en-US" sz="3200" dirty="0">
                <a:solidFill>
                  <a:srgbClr val="5A6ED8"/>
                </a:solidFill>
                <a:latin typeface="Roboto Medium" pitchFamily="34" charset="0"/>
                <a:ea typeface="Roboto Medium" pitchFamily="34" charset="-122"/>
                <a:cs typeface="Roboto Medium" pitchFamily="34" charset="-120"/>
              </a:rPr>
              <a:t>AI Integration &amp; Content</a:t>
            </a:r>
            <a:endParaRPr lang="en-US" sz="3200" dirty="0"/>
          </a:p>
        </p:txBody>
      </p:sp>
      <p:sp>
        <p:nvSpPr>
          <p:cNvPr id="8" name="Text 6"/>
          <p:cNvSpPr/>
          <p:nvPr/>
        </p:nvSpPr>
        <p:spPr>
          <a:xfrm>
            <a:off x="7757688" y="3449218"/>
            <a:ext cx="6790373" cy="321945"/>
          </a:xfrm>
          <a:prstGeom prst="rect">
            <a:avLst/>
          </a:prstGeom>
          <a:noFill/>
          <a:ln/>
        </p:spPr>
        <p:txBody>
          <a:bodyPr wrap="square" lIns="0" tIns="0" rIns="0" bIns="0" rtlCol="0" anchor="t"/>
          <a:lstStyle/>
          <a:p>
            <a:pPr marL="342900" indent="-342900" algn="l">
              <a:lnSpc>
                <a:spcPct val="150000"/>
              </a:lnSpc>
              <a:buSzPct val="100000"/>
              <a:buChar char="•"/>
            </a:pPr>
            <a:r>
              <a:rPr lang="en-US" sz="1600" b="1" dirty="0">
                <a:solidFill>
                  <a:srgbClr val="CFD0D8"/>
                </a:solidFill>
                <a:latin typeface="Roboto" pitchFamily="34" charset="0"/>
                <a:ea typeface="Roboto" pitchFamily="34" charset="-122"/>
                <a:cs typeface="Roboto" pitchFamily="34" charset="-120"/>
              </a:rPr>
              <a:t>Gemini API:</a:t>
            </a:r>
            <a:r>
              <a:rPr lang="en-US" sz="1600" dirty="0">
                <a:solidFill>
                  <a:srgbClr val="CFD0D8"/>
                </a:solidFill>
                <a:latin typeface="Roboto" pitchFamily="34" charset="0"/>
                <a:ea typeface="Roboto" pitchFamily="34" charset="-122"/>
                <a:cs typeface="Roboto" pitchFamily="34" charset="-120"/>
              </a:rPr>
              <a:t> Powers the core question generation engine. Gemini's advanced capabilities in understanding context and generating diverse content types are crucial for creating high-quality, varied MCQs.</a:t>
            </a:r>
            <a:endParaRPr lang="en-US" sz="1600" dirty="0"/>
          </a:p>
        </p:txBody>
      </p:sp>
      <p:sp>
        <p:nvSpPr>
          <p:cNvPr id="9" name="Text 7"/>
          <p:cNvSpPr/>
          <p:nvPr/>
        </p:nvSpPr>
        <p:spPr>
          <a:xfrm>
            <a:off x="7840027" y="5164430"/>
            <a:ext cx="6790373" cy="321945"/>
          </a:xfrm>
          <a:prstGeom prst="rect">
            <a:avLst/>
          </a:prstGeom>
          <a:noFill/>
          <a:ln/>
        </p:spPr>
        <p:txBody>
          <a:bodyPr wrap="square" lIns="0" tIns="0" rIns="0" bIns="0" rtlCol="0" anchor="t"/>
          <a:lstStyle/>
          <a:p>
            <a:pPr marL="342900" indent="-342900" algn="l">
              <a:lnSpc>
                <a:spcPct val="150000"/>
              </a:lnSpc>
              <a:buSzPct val="100000"/>
              <a:buChar char="•"/>
            </a:pPr>
            <a:r>
              <a:rPr lang="en-US" sz="1600" b="1" dirty="0">
                <a:solidFill>
                  <a:srgbClr val="CFD0D8"/>
                </a:solidFill>
                <a:latin typeface="Roboto" pitchFamily="34" charset="0"/>
                <a:ea typeface="Roboto" pitchFamily="34" charset="-122"/>
                <a:cs typeface="Roboto" pitchFamily="34" charset="-120"/>
              </a:rPr>
              <a:t>ChatGPT:</a:t>
            </a:r>
            <a:r>
              <a:rPr lang="en-US" sz="1600" dirty="0">
                <a:solidFill>
                  <a:srgbClr val="CFD0D8"/>
                </a:solidFill>
                <a:latin typeface="Roboto" pitchFamily="34" charset="0"/>
                <a:ea typeface="Roboto" pitchFamily="34" charset="-122"/>
                <a:cs typeface="Roboto" pitchFamily="34" charset="-120"/>
              </a:rPr>
              <a:t> Utilized for broader content creation needs, such as generating detailed explanations for answers, creating introductory or concluding remarks for exams, or assisting with content paraphrasing and refinement.</a:t>
            </a:r>
            <a:endParaRPr lang="en-US" sz="1600" dirty="0"/>
          </a:p>
        </p:txBody>
      </p:sp>
      <p:sp>
        <p:nvSpPr>
          <p:cNvPr id="10" name="Shape 8"/>
          <p:cNvSpPr/>
          <p:nvPr/>
        </p:nvSpPr>
        <p:spPr>
          <a:xfrm>
            <a:off x="402193" y="3351047"/>
            <a:ext cx="13826014" cy="20122"/>
          </a:xfrm>
          <a:prstGeom prst="rect">
            <a:avLst/>
          </a:prstGeom>
          <a:solidFill>
            <a:srgbClr val="CFD0D8">
              <a:alpha val="50000"/>
            </a:srgbClr>
          </a:solidFill>
          <a:ln/>
        </p:spPr>
      </p:sp>
      <p:pic>
        <p:nvPicPr>
          <p:cNvPr id="18" name="Picture 17">
            <a:extLst>
              <a:ext uri="{FF2B5EF4-FFF2-40B4-BE49-F238E27FC236}">
                <a16:creationId xmlns:a16="http://schemas.microsoft.com/office/drawing/2014/main" id="{09F24D1E-B667-7421-41CE-9314FE6403A9}"/>
              </a:ext>
            </a:extLst>
          </p:cNvPr>
          <p:cNvPicPr>
            <a:picLocks noChangeAspect="1"/>
          </p:cNvPicPr>
          <p:nvPr/>
        </p:nvPicPr>
        <p:blipFill>
          <a:blip r:embed="rId3"/>
          <a:stretch>
            <a:fillRect/>
          </a:stretch>
        </p:blipFill>
        <p:spPr>
          <a:xfrm>
            <a:off x="12210712" y="7683350"/>
            <a:ext cx="2419688" cy="52394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9"/>
          <p:cNvSpPr/>
          <p:nvPr/>
        </p:nvSpPr>
        <p:spPr>
          <a:xfrm>
            <a:off x="491402" y="722335"/>
            <a:ext cx="3199651" cy="593509"/>
          </a:xfrm>
          <a:prstGeom prst="rect">
            <a:avLst/>
          </a:prstGeom>
          <a:noFill/>
          <a:ln/>
        </p:spPr>
        <p:txBody>
          <a:bodyPr wrap="none" lIns="0" tIns="0" rIns="0" bIns="0" rtlCol="0" anchor="t"/>
          <a:lstStyle/>
          <a:p>
            <a:pPr marL="0" indent="0" algn="l">
              <a:lnSpc>
                <a:spcPts val="1450"/>
              </a:lnSpc>
              <a:buNone/>
            </a:pPr>
            <a:r>
              <a:rPr lang="en-US" sz="3600" dirty="0">
                <a:solidFill>
                  <a:srgbClr val="5A6ED8"/>
                </a:solidFill>
                <a:latin typeface="Roboto Medium" pitchFamily="34" charset="0"/>
                <a:ea typeface="Roboto Medium" pitchFamily="34" charset="-122"/>
                <a:cs typeface="Roboto Medium" pitchFamily="34" charset="-120"/>
              </a:rPr>
              <a:t>Design Assistance</a:t>
            </a:r>
            <a:endParaRPr lang="en-US" sz="3600" dirty="0"/>
          </a:p>
        </p:txBody>
      </p:sp>
      <p:sp>
        <p:nvSpPr>
          <p:cNvPr id="12" name="Text 10"/>
          <p:cNvSpPr/>
          <p:nvPr/>
        </p:nvSpPr>
        <p:spPr>
          <a:xfrm>
            <a:off x="507754" y="1547671"/>
            <a:ext cx="6366598" cy="1784195"/>
          </a:xfrm>
          <a:prstGeom prst="rect">
            <a:avLst/>
          </a:prstGeom>
          <a:noFill/>
          <a:ln/>
        </p:spPr>
        <p:txBody>
          <a:bodyPr wrap="square" lIns="0" tIns="0" rIns="0" bIns="0" rtlCol="0" anchor="t"/>
          <a:lstStyle/>
          <a:p>
            <a:pPr marL="342900" indent="-342900" algn="l">
              <a:lnSpc>
                <a:spcPct val="150000"/>
              </a:lnSpc>
              <a:buSzPct val="100000"/>
              <a:buChar char="•"/>
            </a:pPr>
            <a:r>
              <a:rPr lang="en-US" sz="2000" b="1" dirty="0">
                <a:solidFill>
                  <a:srgbClr val="CFD0D8"/>
                </a:solidFill>
                <a:latin typeface="Roboto" pitchFamily="34" charset="0"/>
                <a:ea typeface="Roboto" pitchFamily="34" charset="-122"/>
                <a:cs typeface="Roboto" pitchFamily="34" charset="-120"/>
              </a:rPr>
              <a:t>v0:</a:t>
            </a:r>
            <a:r>
              <a:rPr lang="en-US" sz="2000" dirty="0">
                <a:solidFill>
                  <a:srgbClr val="CFD0D8"/>
                </a:solidFill>
                <a:latin typeface="Roboto" pitchFamily="34" charset="0"/>
                <a:ea typeface="Roboto" pitchFamily="34" charset="-122"/>
                <a:cs typeface="Roboto" pitchFamily="34" charset="-120"/>
              </a:rPr>
              <a:t> Employed for rapid prototyping and generating initial UI components and layouts. v0's AI-powered design capabilities accelerate the design process, ensuring a clean, modern, and intuitive user interface.</a:t>
            </a:r>
            <a:endParaRPr lang="en-US" sz="2000" dirty="0"/>
          </a:p>
        </p:txBody>
      </p:sp>
      <p:sp>
        <p:nvSpPr>
          <p:cNvPr id="13" name="Text 11"/>
          <p:cNvSpPr/>
          <p:nvPr/>
        </p:nvSpPr>
        <p:spPr>
          <a:xfrm>
            <a:off x="413343" y="3563693"/>
            <a:ext cx="5530257" cy="1100012"/>
          </a:xfrm>
          <a:prstGeom prst="rect">
            <a:avLst/>
          </a:prstGeom>
          <a:noFill/>
          <a:ln/>
        </p:spPr>
        <p:txBody>
          <a:bodyPr wrap="square" lIns="0" tIns="0" rIns="0" bIns="0" rtlCol="0" anchor="t"/>
          <a:lstStyle/>
          <a:p>
            <a:pPr marL="342900" indent="-342900" algn="l">
              <a:lnSpc>
                <a:spcPct val="150000"/>
              </a:lnSpc>
              <a:buSzPct val="100000"/>
              <a:buChar char="•"/>
            </a:pPr>
            <a:r>
              <a:rPr lang="en-US" sz="2000" b="1" dirty="0">
                <a:solidFill>
                  <a:srgbClr val="CFD0D8"/>
                </a:solidFill>
                <a:latin typeface="Roboto" pitchFamily="34" charset="0"/>
                <a:ea typeface="Roboto" pitchFamily="34" charset="-122"/>
                <a:cs typeface="Roboto" pitchFamily="34" charset="-120"/>
              </a:rPr>
              <a:t>DeepSeek:</a:t>
            </a:r>
            <a:r>
              <a:rPr lang="en-US" sz="2000" dirty="0">
                <a:solidFill>
                  <a:srgbClr val="CFD0D8"/>
                </a:solidFill>
                <a:latin typeface="Roboto" pitchFamily="34" charset="0"/>
                <a:ea typeface="Roboto" pitchFamily="34" charset="-122"/>
                <a:cs typeface="Roboto" pitchFamily="34" charset="-120"/>
              </a:rPr>
              <a:t> Further enhances design aspects, potentially contributing to advanced visual elements, responsive design patterns, or optimizing UI/UX based on user interaction insights.</a:t>
            </a:r>
            <a:endParaRPr lang="en-US" sz="2000" dirty="0"/>
          </a:p>
        </p:txBody>
      </p:sp>
      <p:pic>
        <p:nvPicPr>
          <p:cNvPr id="14" name="Image 0" descr="preencoded.png"/>
          <p:cNvPicPr>
            <a:picLocks noChangeAspect="1"/>
          </p:cNvPicPr>
          <p:nvPr/>
        </p:nvPicPr>
        <p:blipFill>
          <a:blip r:embed="rId2"/>
          <a:stretch>
            <a:fillRect/>
          </a:stretch>
        </p:blipFill>
        <p:spPr>
          <a:xfrm>
            <a:off x="7421139" y="524107"/>
            <a:ext cx="7081024" cy="7571679"/>
          </a:xfrm>
          <a:prstGeom prst="rect">
            <a:avLst/>
          </a:prstGeom>
        </p:spPr>
      </p:pic>
    </p:spTree>
    <p:extLst>
      <p:ext uri="{BB962C8B-B14F-4D97-AF65-F5344CB8AC3E}">
        <p14:creationId xmlns:p14="http://schemas.microsoft.com/office/powerpoint/2010/main" val="2856012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080516" y="776764"/>
            <a:ext cx="4469368" cy="558641"/>
          </a:xfrm>
          <a:prstGeom prst="rect">
            <a:avLst/>
          </a:prstGeom>
          <a:noFill/>
          <a:ln/>
        </p:spPr>
        <p:txBody>
          <a:bodyPr wrap="none" lIns="0" tIns="0" rIns="0" bIns="0" rtlCol="0" anchor="t"/>
          <a:lstStyle/>
          <a:p>
            <a:pPr marL="0" indent="0" algn="ctr">
              <a:lnSpc>
                <a:spcPts val="4350"/>
              </a:lnSpc>
              <a:buNone/>
            </a:pPr>
            <a:r>
              <a:rPr lang="en-US" sz="3500" dirty="0">
                <a:solidFill>
                  <a:srgbClr val="5A6ED8"/>
                </a:solidFill>
                <a:latin typeface="Roboto Medium" pitchFamily="34" charset="0"/>
                <a:ea typeface="Roboto Medium" pitchFamily="34" charset="-122"/>
                <a:cs typeface="Roboto Medium" pitchFamily="34" charset="-120"/>
              </a:rPr>
              <a:t>Key Features</a:t>
            </a:r>
            <a:endParaRPr lang="en-US" sz="3500" dirty="0"/>
          </a:p>
        </p:txBody>
      </p:sp>
      <p:sp>
        <p:nvSpPr>
          <p:cNvPr id="3" name="Text 1"/>
          <p:cNvSpPr/>
          <p:nvPr/>
        </p:nvSpPr>
        <p:spPr>
          <a:xfrm>
            <a:off x="715089" y="1692950"/>
            <a:ext cx="13200221" cy="715089"/>
          </a:xfrm>
          <a:prstGeom prst="rect">
            <a:avLst/>
          </a:prstGeom>
          <a:noFill/>
          <a:ln/>
        </p:spPr>
        <p:txBody>
          <a:bodyPr wrap="square" lIns="0" tIns="0" rIns="0" bIns="0" rtlCol="0" anchor="t"/>
          <a:lstStyle/>
          <a:p>
            <a:pPr marL="0" indent="0" algn="ctr">
              <a:lnSpc>
                <a:spcPts val="2800"/>
              </a:lnSpc>
              <a:buNone/>
            </a:pPr>
            <a:r>
              <a:rPr lang="en-US" sz="1750" dirty="0">
                <a:solidFill>
                  <a:srgbClr val="CFD0D8"/>
                </a:solidFill>
                <a:latin typeface="Roboto" pitchFamily="34" charset="0"/>
                <a:ea typeface="Roboto" pitchFamily="34" charset="-122"/>
                <a:cs typeface="Roboto" pitchFamily="34" charset="-120"/>
              </a:rPr>
              <a:t>Our platform integrates a suite of powerful features designed to make exam creation effortless and engaging for both educators and students. Each feature is crafted to enhance the assessment experience and provide valuable insights.</a:t>
            </a:r>
            <a:endParaRPr lang="en-US" sz="1750" dirty="0"/>
          </a:p>
        </p:txBody>
      </p:sp>
      <p:sp>
        <p:nvSpPr>
          <p:cNvPr id="4" name="Shape 2"/>
          <p:cNvSpPr/>
          <p:nvPr/>
        </p:nvSpPr>
        <p:spPr>
          <a:xfrm>
            <a:off x="715089" y="2609136"/>
            <a:ext cx="6510695" cy="2332434"/>
          </a:xfrm>
          <a:prstGeom prst="roundRect">
            <a:avLst>
              <a:gd name="adj" fmla="val 3219"/>
            </a:avLst>
          </a:prstGeom>
          <a:solidFill>
            <a:srgbClr val="182567"/>
          </a:solidFill>
          <a:ln w="7620">
            <a:solidFill>
              <a:srgbClr val="313E80"/>
            </a:solidFill>
            <a:prstDash val="solid"/>
          </a:ln>
        </p:spPr>
      </p:sp>
      <p:sp>
        <p:nvSpPr>
          <p:cNvPr id="5" name="Shape 3"/>
          <p:cNvSpPr/>
          <p:nvPr/>
        </p:nvSpPr>
        <p:spPr>
          <a:xfrm>
            <a:off x="901422" y="2795468"/>
            <a:ext cx="536258" cy="536258"/>
          </a:xfrm>
          <a:prstGeom prst="roundRect">
            <a:avLst>
              <a:gd name="adj" fmla="val 17049789"/>
            </a:avLst>
          </a:prstGeom>
          <a:solidFill>
            <a:srgbClr val="5A6ED8"/>
          </a:solidFill>
          <a:ln/>
        </p:spPr>
      </p:sp>
      <p:pic>
        <p:nvPicPr>
          <p:cNvPr id="6" name="Image 0" descr="preencoded.png"/>
          <p:cNvPicPr>
            <a:picLocks noChangeAspect="1"/>
          </p:cNvPicPr>
          <p:nvPr/>
        </p:nvPicPr>
        <p:blipFill>
          <a:blip r:embed="rId3"/>
          <a:stretch>
            <a:fillRect/>
          </a:stretch>
        </p:blipFill>
        <p:spPr>
          <a:xfrm>
            <a:off x="1048822" y="2912745"/>
            <a:ext cx="241340" cy="301585"/>
          </a:xfrm>
          <a:prstGeom prst="rect">
            <a:avLst/>
          </a:prstGeom>
        </p:spPr>
      </p:pic>
      <p:sp>
        <p:nvSpPr>
          <p:cNvPr id="7" name="Text 4"/>
          <p:cNvSpPr/>
          <p:nvPr/>
        </p:nvSpPr>
        <p:spPr>
          <a:xfrm>
            <a:off x="901422" y="3510439"/>
            <a:ext cx="3008948" cy="279321"/>
          </a:xfrm>
          <a:prstGeom prst="rect">
            <a:avLst/>
          </a:prstGeom>
          <a:noFill/>
          <a:ln/>
        </p:spPr>
        <p:txBody>
          <a:bodyPr wrap="none" lIns="0" tIns="0" rIns="0" bIns="0" rtlCol="0" anchor="t"/>
          <a:lstStyle/>
          <a:p>
            <a:pPr marL="0" indent="0" algn="l">
              <a:lnSpc>
                <a:spcPts val="2150"/>
              </a:lnSpc>
              <a:buNone/>
            </a:pPr>
            <a:r>
              <a:rPr lang="en-US" sz="1750" dirty="0">
                <a:solidFill>
                  <a:srgbClr val="CFD0D8"/>
                </a:solidFill>
                <a:latin typeface="Roboto Medium" pitchFamily="34" charset="0"/>
                <a:ea typeface="Roboto Medium" pitchFamily="34" charset="-122"/>
                <a:cs typeface="Roboto Medium" pitchFamily="34" charset="-120"/>
              </a:rPr>
              <a:t>AI-Based Question Generation</a:t>
            </a:r>
            <a:endParaRPr lang="en-US" sz="1750" dirty="0"/>
          </a:p>
        </p:txBody>
      </p:sp>
      <p:sp>
        <p:nvSpPr>
          <p:cNvPr id="8" name="Text 5"/>
          <p:cNvSpPr/>
          <p:nvPr/>
        </p:nvSpPr>
        <p:spPr>
          <a:xfrm>
            <a:off x="901422" y="3896916"/>
            <a:ext cx="6138029" cy="858322"/>
          </a:xfrm>
          <a:prstGeom prst="rect">
            <a:avLst/>
          </a:prstGeom>
          <a:noFill/>
          <a:ln/>
        </p:spPr>
        <p:txBody>
          <a:bodyPr wrap="square" lIns="0" tIns="0" rIns="0" bIns="0" rtlCol="0" anchor="t"/>
          <a:lstStyle/>
          <a:p>
            <a:pPr marL="0" indent="0" algn="l">
              <a:lnSpc>
                <a:spcPts val="2250"/>
              </a:lnSpc>
              <a:buNone/>
            </a:pPr>
            <a:r>
              <a:rPr lang="en-US" sz="1400" dirty="0">
                <a:solidFill>
                  <a:srgbClr val="CFD0D8"/>
                </a:solidFill>
                <a:latin typeface="Roboto" pitchFamily="34" charset="0"/>
                <a:ea typeface="Roboto" pitchFamily="34" charset="-122"/>
                <a:cs typeface="Roboto" pitchFamily="34" charset="-120"/>
              </a:rPr>
              <a:t>At its core, our platform uses cutting-edge AI (Gemini API) to </a:t>
            </a:r>
            <a:r>
              <a:rPr lang="en-US" sz="1400" dirty="0">
                <a:solidFill>
                  <a:srgbClr val="5A6ED8"/>
                </a:solidFill>
                <a:latin typeface="Roboto" pitchFamily="34" charset="0"/>
                <a:ea typeface="Roboto" pitchFamily="34" charset="-122"/>
                <a:cs typeface="Roboto" pitchFamily="34" charset="-120"/>
              </a:rPr>
              <a:t>generate unique and contextually relevant questions</a:t>
            </a:r>
            <a:r>
              <a:rPr lang="en-US" sz="1400" dirty="0">
                <a:solidFill>
                  <a:srgbClr val="CFD0D8"/>
                </a:solidFill>
                <a:latin typeface="Roboto" pitchFamily="34" charset="0"/>
                <a:ea typeface="Roboto" pitchFamily="34" charset="-122"/>
                <a:cs typeface="Roboto" pitchFamily="34" charset="-120"/>
              </a:rPr>
              <a:t>. This ensures a continuous supply of fresh content and reduces the burden of manual question writing.</a:t>
            </a:r>
            <a:endParaRPr lang="en-US" sz="1400" dirty="0"/>
          </a:p>
        </p:txBody>
      </p:sp>
      <p:sp>
        <p:nvSpPr>
          <p:cNvPr id="9" name="Shape 6"/>
          <p:cNvSpPr/>
          <p:nvPr/>
        </p:nvSpPr>
        <p:spPr>
          <a:xfrm>
            <a:off x="7404497" y="2609136"/>
            <a:ext cx="6510814" cy="2332434"/>
          </a:xfrm>
          <a:prstGeom prst="roundRect">
            <a:avLst>
              <a:gd name="adj" fmla="val 3219"/>
            </a:avLst>
          </a:prstGeom>
          <a:solidFill>
            <a:srgbClr val="182567"/>
          </a:solidFill>
          <a:ln w="7620">
            <a:solidFill>
              <a:srgbClr val="313E80"/>
            </a:solidFill>
            <a:prstDash val="solid"/>
          </a:ln>
        </p:spPr>
      </p:sp>
      <p:sp>
        <p:nvSpPr>
          <p:cNvPr id="10" name="Shape 7"/>
          <p:cNvSpPr/>
          <p:nvPr/>
        </p:nvSpPr>
        <p:spPr>
          <a:xfrm>
            <a:off x="7590830" y="2795468"/>
            <a:ext cx="536258" cy="536258"/>
          </a:xfrm>
          <a:prstGeom prst="roundRect">
            <a:avLst>
              <a:gd name="adj" fmla="val 17049789"/>
            </a:avLst>
          </a:prstGeom>
          <a:solidFill>
            <a:srgbClr val="5A6ED8"/>
          </a:solidFill>
          <a:ln/>
        </p:spPr>
      </p:sp>
      <p:pic>
        <p:nvPicPr>
          <p:cNvPr id="11" name="Image 1" descr="preencoded.png"/>
          <p:cNvPicPr>
            <a:picLocks noChangeAspect="1"/>
          </p:cNvPicPr>
          <p:nvPr/>
        </p:nvPicPr>
        <p:blipFill>
          <a:blip r:embed="rId4"/>
          <a:stretch>
            <a:fillRect/>
          </a:stretch>
        </p:blipFill>
        <p:spPr>
          <a:xfrm>
            <a:off x="7738229" y="2912745"/>
            <a:ext cx="241340" cy="301585"/>
          </a:xfrm>
          <a:prstGeom prst="rect">
            <a:avLst/>
          </a:prstGeom>
        </p:spPr>
      </p:pic>
      <p:sp>
        <p:nvSpPr>
          <p:cNvPr id="12" name="Text 8"/>
          <p:cNvSpPr/>
          <p:nvPr/>
        </p:nvSpPr>
        <p:spPr>
          <a:xfrm>
            <a:off x="7590830" y="3510439"/>
            <a:ext cx="3200400" cy="279321"/>
          </a:xfrm>
          <a:prstGeom prst="rect">
            <a:avLst/>
          </a:prstGeom>
          <a:noFill/>
          <a:ln/>
        </p:spPr>
        <p:txBody>
          <a:bodyPr wrap="none" lIns="0" tIns="0" rIns="0" bIns="0" rtlCol="0" anchor="t"/>
          <a:lstStyle/>
          <a:p>
            <a:pPr marL="0" indent="0" algn="l">
              <a:lnSpc>
                <a:spcPts val="2150"/>
              </a:lnSpc>
              <a:buNone/>
            </a:pPr>
            <a:r>
              <a:rPr lang="en-US" sz="1750" dirty="0">
                <a:solidFill>
                  <a:srgbClr val="CFD0D8"/>
                </a:solidFill>
                <a:latin typeface="Roboto Medium" pitchFamily="34" charset="0"/>
                <a:ea typeface="Roboto Medium" pitchFamily="34" charset="-122"/>
                <a:cs typeface="Roboto Medium" pitchFamily="34" charset="-120"/>
              </a:rPr>
              <a:t>Difficulty &amp; Topic Customization</a:t>
            </a:r>
            <a:endParaRPr lang="en-US" sz="1750" dirty="0"/>
          </a:p>
        </p:txBody>
      </p:sp>
      <p:sp>
        <p:nvSpPr>
          <p:cNvPr id="13" name="Text 9"/>
          <p:cNvSpPr/>
          <p:nvPr/>
        </p:nvSpPr>
        <p:spPr>
          <a:xfrm>
            <a:off x="7590830" y="3896916"/>
            <a:ext cx="6138148" cy="858322"/>
          </a:xfrm>
          <a:prstGeom prst="rect">
            <a:avLst/>
          </a:prstGeom>
          <a:noFill/>
          <a:ln/>
        </p:spPr>
        <p:txBody>
          <a:bodyPr wrap="square" lIns="0" tIns="0" rIns="0" bIns="0" rtlCol="0" anchor="t"/>
          <a:lstStyle/>
          <a:p>
            <a:pPr marL="0" indent="0" algn="l">
              <a:lnSpc>
                <a:spcPts val="2250"/>
              </a:lnSpc>
              <a:buNone/>
            </a:pPr>
            <a:r>
              <a:rPr lang="en-US" sz="1400" dirty="0">
                <a:solidFill>
                  <a:srgbClr val="CFD0D8"/>
                </a:solidFill>
                <a:latin typeface="Roboto" pitchFamily="34" charset="0"/>
                <a:ea typeface="Roboto" pitchFamily="34" charset="-122"/>
                <a:cs typeface="Roboto" pitchFamily="34" charset="-120"/>
              </a:rPr>
              <a:t>Users can precisely </a:t>
            </a:r>
            <a:r>
              <a:rPr lang="en-US" sz="1400" dirty="0">
                <a:solidFill>
                  <a:srgbClr val="5A6ED8"/>
                </a:solidFill>
                <a:latin typeface="Roboto" pitchFamily="34" charset="0"/>
                <a:ea typeface="Roboto" pitchFamily="34" charset="-122"/>
                <a:cs typeface="Roboto" pitchFamily="34" charset="-120"/>
              </a:rPr>
              <a:t>tailor exams</a:t>
            </a:r>
            <a:r>
              <a:rPr lang="en-US" sz="1400" dirty="0">
                <a:solidFill>
                  <a:srgbClr val="CFD0D8"/>
                </a:solidFill>
                <a:latin typeface="Roboto" pitchFamily="34" charset="0"/>
                <a:ea typeface="Roboto" pitchFamily="34" charset="-122"/>
                <a:cs typeface="Roboto" pitchFamily="34" charset="-120"/>
              </a:rPr>
              <a:t> by selecting specific subjects and adjusting the difficulty level from beginner to advanced. This flexibility supports personalized learning paths and targeted assessments.</a:t>
            </a:r>
            <a:endParaRPr lang="en-US" sz="1400" dirty="0"/>
          </a:p>
        </p:txBody>
      </p:sp>
      <p:sp>
        <p:nvSpPr>
          <p:cNvPr id="14" name="Shape 10"/>
          <p:cNvSpPr/>
          <p:nvPr/>
        </p:nvSpPr>
        <p:spPr>
          <a:xfrm>
            <a:off x="715089" y="5120283"/>
            <a:ext cx="6510695" cy="2332434"/>
          </a:xfrm>
          <a:prstGeom prst="roundRect">
            <a:avLst>
              <a:gd name="adj" fmla="val 3219"/>
            </a:avLst>
          </a:prstGeom>
          <a:solidFill>
            <a:srgbClr val="182567"/>
          </a:solidFill>
          <a:ln w="7620">
            <a:solidFill>
              <a:srgbClr val="313E80"/>
            </a:solidFill>
            <a:prstDash val="solid"/>
          </a:ln>
        </p:spPr>
      </p:sp>
      <p:sp>
        <p:nvSpPr>
          <p:cNvPr id="15" name="Shape 11"/>
          <p:cNvSpPr/>
          <p:nvPr/>
        </p:nvSpPr>
        <p:spPr>
          <a:xfrm>
            <a:off x="901422" y="5306616"/>
            <a:ext cx="536258" cy="536258"/>
          </a:xfrm>
          <a:prstGeom prst="roundRect">
            <a:avLst>
              <a:gd name="adj" fmla="val 17049789"/>
            </a:avLst>
          </a:prstGeom>
          <a:solidFill>
            <a:srgbClr val="5A6ED8"/>
          </a:solidFill>
          <a:ln/>
        </p:spPr>
      </p:sp>
      <p:pic>
        <p:nvPicPr>
          <p:cNvPr id="16" name="Image 2" descr="preencoded.png"/>
          <p:cNvPicPr>
            <a:picLocks noChangeAspect="1"/>
          </p:cNvPicPr>
          <p:nvPr/>
        </p:nvPicPr>
        <p:blipFill>
          <a:blip r:embed="rId5"/>
          <a:stretch>
            <a:fillRect/>
          </a:stretch>
        </p:blipFill>
        <p:spPr>
          <a:xfrm>
            <a:off x="1048822" y="5423892"/>
            <a:ext cx="241340" cy="301585"/>
          </a:xfrm>
          <a:prstGeom prst="rect">
            <a:avLst/>
          </a:prstGeom>
        </p:spPr>
      </p:pic>
      <p:sp>
        <p:nvSpPr>
          <p:cNvPr id="17" name="Text 12"/>
          <p:cNvSpPr/>
          <p:nvPr/>
        </p:nvSpPr>
        <p:spPr>
          <a:xfrm>
            <a:off x="901422" y="6021586"/>
            <a:ext cx="2696766" cy="279321"/>
          </a:xfrm>
          <a:prstGeom prst="rect">
            <a:avLst/>
          </a:prstGeom>
          <a:noFill/>
          <a:ln/>
        </p:spPr>
        <p:txBody>
          <a:bodyPr wrap="none" lIns="0" tIns="0" rIns="0" bIns="0" rtlCol="0" anchor="t"/>
          <a:lstStyle/>
          <a:p>
            <a:pPr marL="0" indent="0" algn="l">
              <a:lnSpc>
                <a:spcPts val="2150"/>
              </a:lnSpc>
              <a:buNone/>
            </a:pPr>
            <a:r>
              <a:rPr lang="en-US" sz="1750" dirty="0">
                <a:solidFill>
                  <a:srgbClr val="CFD0D8"/>
                </a:solidFill>
                <a:latin typeface="Roboto Medium" pitchFamily="34" charset="0"/>
                <a:ea typeface="Roboto Medium" pitchFamily="34" charset="-122"/>
                <a:cs typeface="Roboto Medium" pitchFamily="34" charset="-120"/>
              </a:rPr>
              <a:t>Timer-Based Exam System</a:t>
            </a:r>
            <a:endParaRPr lang="en-US" sz="1750" dirty="0"/>
          </a:p>
        </p:txBody>
      </p:sp>
      <p:sp>
        <p:nvSpPr>
          <p:cNvPr id="18" name="Text 13"/>
          <p:cNvSpPr/>
          <p:nvPr/>
        </p:nvSpPr>
        <p:spPr>
          <a:xfrm>
            <a:off x="901422" y="6408063"/>
            <a:ext cx="6138029" cy="858322"/>
          </a:xfrm>
          <a:prstGeom prst="rect">
            <a:avLst/>
          </a:prstGeom>
          <a:noFill/>
          <a:ln/>
        </p:spPr>
        <p:txBody>
          <a:bodyPr wrap="square" lIns="0" tIns="0" rIns="0" bIns="0" rtlCol="0" anchor="t"/>
          <a:lstStyle/>
          <a:p>
            <a:pPr marL="0" indent="0" algn="l">
              <a:lnSpc>
                <a:spcPts val="2250"/>
              </a:lnSpc>
              <a:buNone/>
            </a:pPr>
            <a:r>
              <a:rPr lang="en-US" sz="1400" dirty="0">
                <a:solidFill>
                  <a:srgbClr val="CFD0D8"/>
                </a:solidFill>
                <a:latin typeface="Roboto" pitchFamily="34" charset="0"/>
                <a:ea typeface="Roboto" pitchFamily="34" charset="-122"/>
                <a:cs typeface="Roboto" pitchFamily="34" charset="-120"/>
              </a:rPr>
              <a:t>Implement realistic testing conditions with our integrated timer. This feature helps students practice time management skills crucial for high-stakes exams, adding an element of </a:t>
            </a:r>
            <a:r>
              <a:rPr lang="en-US" sz="1400" dirty="0">
                <a:solidFill>
                  <a:srgbClr val="5A6ED8"/>
                </a:solidFill>
                <a:latin typeface="Roboto" pitchFamily="34" charset="0"/>
                <a:ea typeface="Roboto" pitchFamily="34" charset="-122"/>
                <a:cs typeface="Roboto" pitchFamily="34" charset="-120"/>
              </a:rPr>
              <a:t>structured assessment</a:t>
            </a:r>
            <a:r>
              <a:rPr lang="en-US" sz="1400" dirty="0">
                <a:solidFill>
                  <a:srgbClr val="CFD0D8"/>
                </a:solidFill>
                <a:latin typeface="Roboto" pitchFamily="34" charset="0"/>
                <a:ea typeface="Roboto" pitchFamily="34" charset="-122"/>
                <a:cs typeface="Roboto" pitchFamily="34" charset="-120"/>
              </a:rPr>
              <a:t>.</a:t>
            </a:r>
            <a:endParaRPr lang="en-US" sz="1400" dirty="0"/>
          </a:p>
        </p:txBody>
      </p:sp>
      <p:sp>
        <p:nvSpPr>
          <p:cNvPr id="19" name="Shape 14"/>
          <p:cNvSpPr/>
          <p:nvPr/>
        </p:nvSpPr>
        <p:spPr>
          <a:xfrm>
            <a:off x="7404497" y="5120283"/>
            <a:ext cx="6510814" cy="2332434"/>
          </a:xfrm>
          <a:prstGeom prst="roundRect">
            <a:avLst>
              <a:gd name="adj" fmla="val 3219"/>
            </a:avLst>
          </a:prstGeom>
          <a:solidFill>
            <a:srgbClr val="182567"/>
          </a:solidFill>
          <a:ln w="7620">
            <a:solidFill>
              <a:srgbClr val="313E80"/>
            </a:solidFill>
            <a:prstDash val="solid"/>
          </a:ln>
        </p:spPr>
      </p:sp>
      <p:sp>
        <p:nvSpPr>
          <p:cNvPr id="20" name="Shape 15"/>
          <p:cNvSpPr/>
          <p:nvPr/>
        </p:nvSpPr>
        <p:spPr>
          <a:xfrm>
            <a:off x="7590830" y="5306616"/>
            <a:ext cx="536258" cy="536258"/>
          </a:xfrm>
          <a:prstGeom prst="roundRect">
            <a:avLst>
              <a:gd name="adj" fmla="val 17049789"/>
            </a:avLst>
          </a:prstGeom>
          <a:solidFill>
            <a:srgbClr val="5A6ED8"/>
          </a:solidFill>
          <a:ln/>
        </p:spPr>
      </p:sp>
      <p:pic>
        <p:nvPicPr>
          <p:cNvPr id="21" name="Image 3" descr="preencoded.png"/>
          <p:cNvPicPr>
            <a:picLocks noChangeAspect="1"/>
          </p:cNvPicPr>
          <p:nvPr/>
        </p:nvPicPr>
        <p:blipFill>
          <a:blip r:embed="rId6"/>
          <a:stretch>
            <a:fillRect/>
          </a:stretch>
        </p:blipFill>
        <p:spPr>
          <a:xfrm>
            <a:off x="7738229" y="5423892"/>
            <a:ext cx="241340" cy="301585"/>
          </a:xfrm>
          <a:prstGeom prst="rect">
            <a:avLst/>
          </a:prstGeom>
        </p:spPr>
      </p:pic>
      <p:sp>
        <p:nvSpPr>
          <p:cNvPr id="22" name="Text 16"/>
          <p:cNvSpPr/>
          <p:nvPr/>
        </p:nvSpPr>
        <p:spPr>
          <a:xfrm>
            <a:off x="7590830" y="6021586"/>
            <a:ext cx="3897630" cy="279321"/>
          </a:xfrm>
          <a:prstGeom prst="rect">
            <a:avLst/>
          </a:prstGeom>
          <a:noFill/>
          <a:ln/>
        </p:spPr>
        <p:txBody>
          <a:bodyPr wrap="none" lIns="0" tIns="0" rIns="0" bIns="0" rtlCol="0" anchor="t"/>
          <a:lstStyle/>
          <a:p>
            <a:pPr marL="0" indent="0" algn="l">
              <a:lnSpc>
                <a:spcPts val="2150"/>
              </a:lnSpc>
              <a:buNone/>
            </a:pPr>
            <a:r>
              <a:rPr lang="en-US" sz="1750" dirty="0">
                <a:solidFill>
                  <a:srgbClr val="CFD0D8"/>
                </a:solidFill>
                <a:latin typeface="Roboto Medium" pitchFamily="34" charset="0"/>
                <a:ea typeface="Roboto Medium" pitchFamily="34" charset="-122"/>
                <a:cs typeface="Roboto Medium" pitchFamily="34" charset="-120"/>
              </a:rPr>
              <a:t>Real-Time Evaluation &amp; Result Analysis</a:t>
            </a:r>
            <a:endParaRPr lang="en-US" sz="1750" dirty="0"/>
          </a:p>
        </p:txBody>
      </p:sp>
      <p:sp>
        <p:nvSpPr>
          <p:cNvPr id="23" name="Text 17"/>
          <p:cNvSpPr/>
          <p:nvPr/>
        </p:nvSpPr>
        <p:spPr>
          <a:xfrm>
            <a:off x="7590830" y="6408063"/>
            <a:ext cx="6138148" cy="858322"/>
          </a:xfrm>
          <a:prstGeom prst="rect">
            <a:avLst/>
          </a:prstGeom>
          <a:noFill/>
          <a:ln/>
        </p:spPr>
        <p:txBody>
          <a:bodyPr wrap="square" lIns="0" tIns="0" rIns="0" bIns="0" rtlCol="0" anchor="t"/>
          <a:lstStyle/>
          <a:p>
            <a:pPr marL="0" indent="0" algn="l">
              <a:lnSpc>
                <a:spcPts val="2250"/>
              </a:lnSpc>
              <a:buNone/>
            </a:pPr>
            <a:r>
              <a:rPr lang="en-US" sz="1400" dirty="0">
                <a:solidFill>
                  <a:srgbClr val="CFD0D8"/>
                </a:solidFill>
                <a:latin typeface="Roboto" pitchFamily="34" charset="0"/>
                <a:ea typeface="Roboto" pitchFamily="34" charset="-122"/>
                <a:cs typeface="Roboto" pitchFamily="34" charset="-120"/>
              </a:rPr>
              <a:t>Receive </a:t>
            </a:r>
            <a:r>
              <a:rPr lang="en-US" sz="1400" dirty="0">
                <a:solidFill>
                  <a:srgbClr val="5A6ED8"/>
                </a:solidFill>
                <a:latin typeface="Roboto" pitchFamily="34" charset="0"/>
                <a:ea typeface="Roboto" pitchFamily="34" charset="-122"/>
                <a:cs typeface="Roboto" pitchFamily="34" charset="-120"/>
              </a:rPr>
              <a:t>immediate feedback</a:t>
            </a:r>
            <a:r>
              <a:rPr lang="en-US" sz="1400" dirty="0">
                <a:solidFill>
                  <a:srgbClr val="CFD0D8"/>
                </a:solidFill>
                <a:latin typeface="Roboto" pitchFamily="34" charset="0"/>
                <a:ea typeface="Roboto" pitchFamily="34" charset="-122"/>
                <a:cs typeface="Roboto" pitchFamily="34" charset="-120"/>
              </a:rPr>
              <a:t> upon exam completion. The system provides a detailed breakdown of correct/incorrect answers and performance metrics, allowing for instant learning and identification of areas for improvement.</a:t>
            </a:r>
            <a:endParaRPr lang="en-US" sz="1400" dirty="0"/>
          </a:p>
        </p:txBody>
      </p:sp>
      <p:pic>
        <p:nvPicPr>
          <p:cNvPr id="25" name="Picture 24">
            <a:extLst>
              <a:ext uri="{FF2B5EF4-FFF2-40B4-BE49-F238E27FC236}">
                <a16:creationId xmlns:a16="http://schemas.microsoft.com/office/drawing/2014/main" id="{F92EA811-71D9-B748-0B08-6057632C5F81}"/>
              </a:ext>
            </a:extLst>
          </p:cNvPr>
          <p:cNvPicPr>
            <a:picLocks noChangeAspect="1"/>
          </p:cNvPicPr>
          <p:nvPr/>
        </p:nvPicPr>
        <p:blipFill>
          <a:blip r:embed="rId7"/>
          <a:stretch>
            <a:fillRect/>
          </a:stretch>
        </p:blipFill>
        <p:spPr>
          <a:xfrm>
            <a:off x="12178677" y="7642581"/>
            <a:ext cx="2429214" cy="50489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132903" y="632103"/>
            <a:ext cx="4364474" cy="545544"/>
          </a:xfrm>
          <a:prstGeom prst="rect">
            <a:avLst/>
          </a:prstGeom>
          <a:noFill/>
          <a:ln/>
        </p:spPr>
        <p:txBody>
          <a:bodyPr wrap="none" lIns="0" tIns="0" rIns="0" bIns="0" rtlCol="0" anchor="t"/>
          <a:lstStyle/>
          <a:p>
            <a:pPr marL="0" indent="0" algn="ctr">
              <a:lnSpc>
                <a:spcPts val="4250"/>
              </a:lnSpc>
              <a:buNone/>
            </a:pPr>
            <a:r>
              <a:rPr lang="en-US" sz="3400" dirty="0">
                <a:solidFill>
                  <a:srgbClr val="5A6ED8"/>
                </a:solidFill>
                <a:latin typeface="Roboto Medium" pitchFamily="34" charset="0"/>
                <a:ea typeface="Roboto Medium" pitchFamily="34" charset="-122"/>
                <a:cs typeface="Roboto Medium" pitchFamily="34" charset="-120"/>
              </a:rPr>
              <a:t>Demo Flow</a:t>
            </a:r>
            <a:endParaRPr lang="en-US" sz="3400" dirty="0"/>
          </a:p>
        </p:txBody>
      </p:sp>
      <p:sp>
        <p:nvSpPr>
          <p:cNvPr id="3" name="Text 1"/>
          <p:cNvSpPr/>
          <p:nvPr/>
        </p:nvSpPr>
        <p:spPr>
          <a:xfrm>
            <a:off x="698302" y="1526738"/>
            <a:ext cx="13233797" cy="349091"/>
          </a:xfrm>
          <a:prstGeom prst="rect">
            <a:avLst/>
          </a:prstGeom>
          <a:noFill/>
          <a:ln/>
        </p:spPr>
        <p:txBody>
          <a:bodyPr wrap="none" lIns="0" tIns="0" rIns="0" bIns="0" rtlCol="0" anchor="t"/>
          <a:lstStyle/>
          <a:p>
            <a:pPr marL="0" indent="0" algn="ctr">
              <a:lnSpc>
                <a:spcPts val="2700"/>
              </a:lnSpc>
              <a:buNone/>
            </a:pPr>
            <a:r>
              <a:rPr lang="en-US" sz="1700" dirty="0">
                <a:solidFill>
                  <a:srgbClr val="CFD0D8"/>
                </a:solidFill>
                <a:latin typeface="Roboto" pitchFamily="34" charset="0"/>
                <a:ea typeface="Roboto" pitchFamily="34" charset="-122"/>
                <a:cs typeface="Roboto" pitchFamily="34" charset="-120"/>
              </a:rPr>
              <a:t>Experience the simplicity and power of our AI-Powered Exam Generator with this step-by-step guide through the user journey.</a:t>
            </a:r>
            <a:endParaRPr lang="en-US" sz="1700" dirty="0"/>
          </a:p>
        </p:txBody>
      </p:sp>
      <p:sp>
        <p:nvSpPr>
          <p:cNvPr id="4" name="Shape 2"/>
          <p:cNvSpPr/>
          <p:nvPr/>
        </p:nvSpPr>
        <p:spPr>
          <a:xfrm>
            <a:off x="698302" y="2072164"/>
            <a:ext cx="392787" cy="392787"/>
          </a:xfrm>
          <a:prstGeom prst="roundRect">
            <a:avLst>
              <a:gd name="adj" fmla="val 18668"/>
            </a:avLst>
          </a:prstGeom>
          <a:solidFill>
            <a:srgbClr val="182567"/>
          </a:solidFill>
          <a:ln w="7620">
            <a:solidFill>
              <a:srgbClr val="313E80"/>
            </a:solidFill>
            <a:prstDash val="solid"/>
          </a:ln>
        </p:spPr>
      </p:sp>
      <p:sp>
        <p:nvSpPr>
          <p:cNvPr id="5" name="Text 3"/>
          <p:cNvSpPr/>
          <p:nvPr/>
        </p:nvSpPr>
        <p:spPr>
          <a:xfrm>
            <a:off x="763726" y="2104846"/>
            <a:ext cx="261818" cy="327303"/>
          </a:xfrm>
          <a:prstGeom prst="rect">
            <a:avLst/>
          </a:prstGeom>
          <a:noFill/>
          <a:ln/>
        </p:spPr>
        <p:txBody>
          <a:bodyPr wrap="none" lIns="0" tIns="0" rIns="0" bIns="0" rtlCol="0" anchor="t"/>
          <a:lstStyle/>
          <a:p>
            <a:pPr marL="0" indent="0" algn="ctr">
              <a:lnSpc>
                <a:spcPts val="2050"/>
              </a:lnSpc>
              <a:buNone/>
            </a:pPr>
            <a:r>
              <a:rPr lang="en-US" sz="2050" dirty="0">
                <a:solidFill>
                  <a:srgbClr val="CFD0D8"/>
                </a:solidFill>
                <a:latin typeface="Roboto Medium" pitchFamily="34" charset="0"/>
                <a:ea typeface="Roboto Medium" pitchFamily="34" charset="-122"/>
                <a:cs typeface="Roboto Medium" pitchFamily="34" charset="-120"/>
              </a:rPr>
              <a:t>1</a:t>
            </a:r>
            <a:endParaRPr lang="en-US" sz="2050" dirty="0"/>
          </a:p>
        </p:txBody>
      </p:sp>
      <p:sp>
        <p:nvSpPr>
          <p:cNvPr id="6" name="Text 4"/>
          <p:cNvSpPr/>
          <p:nvPr/>
        </p:nvSpPr>
        <p:spPr>
          <a:xfrm>
            <a:off x="1265634" y="2132171"/>
            <a:ext cx="2461617" cy="272772"/>
          </a:xfrm>
          <a:prstGeom prst="rect">
            <a:avLst/>
          </a:prstGeom>
          <a:noFill/>
          <a:ln/>
        </p:spPr>
        <p:txBody>
          <a:bodyPr wrap="none" lIns="0" tIns="0" rIns="0" bIns="0" rtlCol="0" anchor="t"/>
          <a:lstStyle/>
          <a:p>
            <a:pPr marL="0" indent="0" algn="l">
              <a:lnSpc>
                <a:spcPts val="2100"/>
              </a:lnSpc>
              <a:buNone/>
            </a:pPr>
            <a:r>
              <a:rPr lang="en-US" sz="1700" dirty="0">
                <a:solidFill>
                  <a:srgbClr val="CFD0D8"/>
                </a:solidFill>
                <a:latin typeface="Roboto Medium" pitchFamily="34" charset="0"/>
                <a:ea typeface="Roboto Medium" pitchFamily="34" charset="-122"/>
                <a:cs typeface="Roboto Medium" pitchFamily="34" charset="-120"/>
              </a:rPr>
              <a:t>Step 1: Define Your Exam</a:t>
            </a:r>
            <a:endParaRPr lang="en-US" sz="1700" dirty="0"/>
          </a:p>
        </p:txBody>
      </p:sp>
      <p:sp>
        <p:nvSpPr>
          <p:cNvPr id="7" name="Text 5"/>
          <p:cNvSpPr/>
          <p:nvPr/>
        </p:nvSpPr>
        <p:spPr>
          <a:xfrm>
            <a:off x="1265634" y="2509599"/>
            <a:ext cx="5940504" cy="558403"/>
          </a:xfrm>
          <a:prstGeom prst="rect">
            <a:avLst/>
          </a:prstGeom>
          <a:noFill/>
          <a:ln/>
        </p:spPr>
        <p:txBody>
          <a:bodyPr wrap="square" lIns="0" tIns="0" rIns="0" bIns="0" rtlCol="0" anchor="t"/>
          <a:lstStyle/>
          <a:p>
            <a:pPr marL="0" indent="0" algn="l">
              <a:lnSpc>
                <a:spcPts val="2150"/>
              </a:lnSpc>
              <a:buNone/>
            </a:pPr>
            <a:r>
              <a:rPr lang="en-US" sz="1350" dirty="0">
                <a:solidFill>
                  <a:srgbClr val="CFD0D8"/>
                </a:solidFill>
                <a:latin typeface="Roboto" pitchFamily="34" charset="0"/>
                <a:ea typeface="Roboto" pitchFamily="34" charset="-122"/>
                <a:cs typeface="Roboto" pitchFamily="34" charset="-120"/>
              </a:rPr>
              <a:t>Start by navigating to the "Create New Exam" section. Here, you'll be prompted to input key parameters:</a:t>
            </a:r>
            <a:endParaRPr lang="en-US" sz="1350" dirty="0"/>
          </a:p>
        </p:txBody>
      </p:sp>
      <p:sp>
        <p:nvSpPr>
          <p:cNvPr id="8" name="Text 6"/>
          <p:cNvSpPr/>
          <p:nvPr/>
        </p:nvSpPr>
        <p:spPr>
          <a:xfrm>
            <a:off x="1265634" y="3172658"/>
            <a:ext cx="5940504" cy="558403"/>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CFD0D8"/>
                </a:solidFill>
                <a:latin typeface="Roboto" pitchFamily="34" charset="0"/>
                <a:ea typeface="Roboto" pitchFamily="34" charset="-122"/>
                <a:cs typeface="Roboto" pitchFamily="34" charset="-120"/>
              </a:rPr>
              <a:t>Select Topic:</a:t>
            </a:r>
            <a:r>
              <a:rPr lang="en-US" sz="1350" dirty="0">
                <a:solidFill>
                  <a:srgbClr val="CFD0D8"/>
                </a:solidFill>
                <a:latin typeface="Roboto" pitchFamily="34" charset="0"/>
                <a:ea typeface="Roboto" pitchFamily="34" charset="-122"/>
                <a:cs typeface="Roboto" pitchFamily="34" charset="-120"/>
              </a:rPr>
              <a:t> Choose from a diverse range of subjects (e.g., History, Science, Math).</a:t>
            </a:r>
            <a:endParaRPr lang="en-US" sz="1350" dirty="0"/>
          </a:p>
        </p:txBody>
      </p:sp>
      <p:sp>
        <p:nvSpPr>
          <p:cNvPr id="9" name="Text 7"/>
          <p:cNvSpPr/>
          <p:nvPr/>
        </p:nvSpPr>
        <p:spPr>
          <a:xfrm>
            <a:off x="1265634" y="3792141"/>
            <a:ext cx="5940504" cy="558403"/>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CFD0D8"/>
                </a:solidFill>
                <a:latin typeface="Roboto" pitchFamily="34" charset="0"/>
                <a:ea typeface="Roboto" pitchFamily="34" charset="-122"/>
                <a:cs typeface="Roboto" pitchFamily="34" charset="-120"/>
              </a:rPr>
              <a:t>Set Difficulty:</a:t>
            </a:r>
            <a:r>
              <a:rPr lang="en-US" sz="1350" dirty="0">
                <a:solidFill>
                  <a:srgbClr val="CFD0D8"/>
                </a:solidFill>
                <a:latin typeface="Roboto" pitchFamily="34" charset="0"/>
                <a:ea typeface="Roboto" pitchFamily="34" charset="-122"/>
                <a:cs typeface="Roboto" pitchFamily="34" charset="-120"/>
              </a:rPr>
              <a:t> Opt for Easy, Medium, or Hard to match your assessment needs.</a:t>
            </a:r>
            <a:endParaRPr lang="en-US" sz="1350" dirty="0"/>
          </a:p>
        </p:txBody>
      </p:sp>
      <p:sp>
        <p:nvSpPr>
          <p:cNvPr id="10" name="Text 8"/>
          <p:cNvSpPr/>
          <p:nvPr/>
        </p:nvSpPr>
        <p:spPr>
          <a:xfrm>
            <a:off x="1265634" y="4411623"/>
            <a:ext cx="5940504" cy="558403"/>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CFD0D8"/>
                </a:solidFill>
                <a:latin typeface="Roboto" pitchFamily="34" charset="0"/>
                <a:ea typeface="Roboto" pitchFamily="34" charset="-122"/>
                <a:cs typeface="Roboto" pitchFamily="34" charset="-120"/>
              </a:rPr>
              <a:t>Number of Questions:</a:t>
            </a:r>
            <a:r>
              <a:rPr lang="en-US" sz="1350" dirty="0">
                <a:solidFill>
                  <a:srgbClr val="CFD0D8"/>
                </a:solidFill>
                <a:latin typeface="Roboto" pitchFamily="34" charset="0"/>
                <a:ea typeface="Roboto" pitchFamily="34" charset="-122"/>
                <a:cs typeface="Roboto" pitchFamily="34" charset="-120"/>
              </a:rPr>
              <a:t> Specify how many questions you want in your exam.</a:t>
            </a:r>
            <a:endParaRPr lang="en-US" sz="1350" dirty="0"/>
          </a:p>
        </p:txBody>
      </p:sp>
      <p:sp>
        <p:nvSpPr>
          <p:cNvPr id="11" name="Shape 9"/>
          <p:cNvSpPr/>
          <p:nvPr/>
        </p:nvSpPr>
        <p:spPr>
          <a:xfrm>
            <a:off x="7424261" y="2072164"/>
            <a:ext cx="392787" cy="392787"/>
          </a:xfrm>
          <a:prstGeom prst="roundRect">
            <a:avLst>
              <a:gd name="adj" fmla="val 18668"/>
            </a:avLst>
          </a:prstGeom>
          <a:solidFill>
            <a:srgbClr val="182567"/>
          </a:solidFill>
          <a:ln w="7620">
            <a:solidFill>
              <a:srgbClr val="313E80"/>
            </a:solidFill>
            <a:prstDash val="solid"/>
          </a:ln>
        </p:spPr>
      </p:sp>
      <p:sp>
        <p:nvSpPr>
          <p:cNvPr id="12" name="Text 10"/>
          <p:cNvSpPr/>
          <p:nvPr/>
        </p:nvSpPr>
        <p:spPr>
          <a:xfrm>
            <a:off x="7489686" y="2104846"/>
            <a:ext cx="261818" cy="327303"/>
          </a:xfrm>
          <a:prstGeom prst="rect">
            <a:avLst/>
          </a:prstGeom>
          <a:noFill/>
          <a:ln/>
        </p:spPr>
        <p:txBody>
          <a:bodyPr wrap="none" lIns="0" tIns="0" rIns="0" bIns="0" rtlCol="0" anchor="t"/>
          <a:lstStyle/>
          <a:p>
            <a:pPr marL="0" indent="0" algn="ctr">
              <a:lnSpc>
                <a:spcPts val="2050"/>
              </a:lnSpc>
              <a:buNone/>
            </a:pPr>
            <a:r>
              <a:rPr lang="en-US" sz="2050" dirty="0">
                <a:solidFill>
                  <a:srgbClr val="CFD0D8"/>
                </a:solidFill>
                <a:latin typeface="Roboto Medium" pitchFamily="34" charset="0"/>
                <a:ea typeface="Roboto Medium" pitchFamily="34" charset="-122"/>
                <a:cs typeface="Roboto Medium" pitchFamily="34" charset="-120"/>
              </a:rPr>
              <a:t>2</a:t>
            </a:r>
            <a:endParaRPr lang="en-US" sz="2050" dirty="0"/>
          </a:p>
        </p:txBody>
      </p:sp>
      <p:sp>
        <p:nvSpPr>
          <p:cNvPr id="13" name="Text 11"/>
          <p:cNvSpPr/>
          <p:nvPr/>
        </p:nvSpPr>
        <p:spPr>
          <a:xfrm>
            <a:off x="7991594" y="2132171"/>
            <a:ext cx="2950607" cy="272772"/>
          </a:xfrm>
          <a:prstGeom prst="rect">
            <a:avLst/>
          </a:prstGeom>
          <a:noFill/>
          <a:ln/>
        </p:spPr>
        <p:txBody>
          <a:bodyPr wrap="none" lIns="0" tIns="0" rIns="0" bIns="0" rtlCol="0" anchor="t"/>
          <a:lstStyle/>
          <a:p>
            <a:pPr marL="0" indent="0" algn="l">
              <a:lnSpc>
                <a:spcPts val="2100"/>
              </a:lnSpc>
              <a:buNone/>
            </a:pPr>
            <a:r>
              <a:rPr lang="en-US" sz="1700" dirty="0">
                <a:solidFill>
                  <a:srgbClr val="CFD0D8"/>
                </a:solidFill>
                <a:latin typeface="Roboto Medium" pitchFamily="34" charset="0"/>
                <a:ea typeface="Roboto Medium" pitchFamily="34" charset="-122"/>
                <a:cs typeface="Roboto Medium" pitchFamily="34" charset="-120"/>
              </a:rPr>
              <a:t>Step 2: AI Generates the Exam</a:t>
            </a:r>
            <a:endParaRPr lang="en-US" sz="1700" dirty="0"/>
          </a:p>
        </p:txBody>
      </p:sp>
      <p:sp>
        <p:nvSpPr>
          <p:cNvPr id="14" name="Text 12"/>
          <p:cNvSpPr/>
          <p:nvPr/>
        </p:nvSpPr>
        <p:spPr>
          <a:xfrm>
            <a:off x="7991594" y="2509599"/>
            <a:ext cx="5940504" cy="558403"/>
          </a:xfrm>
          <a:prstGeom prst="rect">
            <a:avLst/>
          </a:prstGeom>
          <a:noFill/>
          <a:ln/>
        </p:spPr>
        <p:txBody>
          <a:bodyPr wrap="square" lIns="0" tIns="0" rIns="0" bIns="0" rtlCol="0" anchor="t"/>
          <a:lstStyle/>
          <a:p>
            <a:pPr marL="0" indent="0" algn="l">
              <a:lnSpc>
                <a:spcPts val="2150"/>
              </a:lnSpc>
              <a:buNone/>
            </a:pPr>
            <a:r>
              <a:rPr lang="en-US" sz="1350" dirty="0">
                <a:solidFill>
                  <a:srgbClr val="CFD0D8"/>
                </a:solidFill>
                <a:latin typeface="Roboto" pitchFamily="34" charset="0"/>
                <a:ea typeface="Roboto" pitchFamily="34" charset="-122"/>
                <a:cs typeface="Roboto" pitchFamily="34" charset="-120"/>
              </a:rPr>
              <a:t>Once your preferences are set, click "Generate Exam." Our advanced AI, powered by Gemini API, springs into action:</a:t>
            </a:r>
            <a:endParaRPr lang="en-US" sz="1350" dirty="0"/>
          </a:p>
        </p:txBody>
      </p:sp>
      <p:sp>
        <p:nvSpPr>
          <p:cNvPr id="15" name="Text 13"/>
          <p:cNvSpPr/>
          <p:nvPr/>
        </p:nvSpPr>
        <p:spPr>
          <a:xfrm>
            <a:off x="7991594" y="3172658"/>
            <a:ext cx="5940504" cy="558403"/>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CFD0D8"/>
                </a:solidFill>
                <a:latin typeface="Roboto" pitchFamily="34" charset="0"/>
                <a:ea typeface="Roboto" pitchFamily="34" charset="-122"/>
                <a:cs typeface="Roboto" pitchFamily="34" charset="-120"/>
              </a:rPr>
              <a:t>Instant Creation:</a:t>
            </a:r>
            <a:r>
              <a:rPr lang="en-US" sz="1350" dirty="0">
                <a:solidFill>
                  <a:srgbClr val="CFD0D8"/>
                </a:solidFill>
                <a:latin typeface="Roboto" pitchFamily="34" charset="0"/>
                <a:ea typeface="Roboto" pitchFamily="34" charset="-122"/>
                <a:cs typeface="Roboto" pitchFamily="34" charset="-120"/>
              </a:rPr>
              <a:t> The AI rapidly processes your input and generates a unique set of MCQs.</a:t>
            </a:r>
            <a:endParaRPr lang="en-US" sz="1350" dirty="0"/>
          </a:p>
        </p:txBody>
      </p:sp>
      <p:sp>
        <p:nvSpPr>
          <p:cNvPr id="16" name="Text 14"/>
          <p:cNvSpPr/>
          <p:nvPr/>
        </p:nvSpPr>
        <p:spPr>
          <a:xfrm>
            <a:off x="7991594" y="3792141"/>
            <a:ext cx="5940504" cy="558403"/>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CFD0D8"/>
                </a:solidFill>
                <a:latin typeface="Roboto" pitchFamily="34" charset="0"/>
                <a:ea typeface="Roboto" pitchFamily="34" charset="-122"/>
                <a:cs typeface="Roboto" pitchFamily="34" charset="-120"/>
              </a:rPr>
              <a:t>Content Validation:</a:t>
            </a:r>
            <a:r>
              <a:rPr lang="en-US" sz="1350" dirty="0">
                <a:solidFill>
                  <a:srgbClr val="CFD0D8"/>
                </a:solidFill>
                <a:latin typeface="Roboto" pitchFamily="34" charset="0"/>
                <a:ea typeface="Roboto" pitchFamily="34" charset="-122"/>
                <a:cs typeface="Roboto" pitchFamily="34" charset="-120"/>
              </a:rPr>
              <a:t> Each question is designed to be relevant and accurate to your chosen topic and difficulty.</a:t>
            </a:r>
            <a:endParaRPr lang="en-US" sz="1350" dirty="0"/>
          </a:p>
        </p:txBody>
      </p:sp>
      <p:sp>
        <p:nvSpPr>
          <p:cNvPr id="17" name="Shape 15"/>
          <p:cNvSpPr/>
          <p:nvPr/>
        </p:nvSpPr>
        <p:spPr>
          <a:xfrm>
            <a:off x="698302" y="5319117"/>
            <a:ext cx="392787" cy="392787"/>
          </a:xfrm>
          <a:prstGeom prst="roundRect">
            <a:avLst>
              <a:gd name="adj" fmla="val 18668"/>
            </a:avLst>
          </a:prstGeom>
          <a:solidFill>
            <a:srgbClr val="182567"/>
          </a:solidFill>
          <a:ln w="7620">
            <a:solidFill>
              <a:srgbClr val="313E80"/>
            </a:solidFill>
            <a:prstDash val="solid"/>
          </a:ln>
        </p:spPr>
      </p:sp>
      <p:sp>
        <p:nvSpPr>
          <p:cNvPr id="18" name="Text 16"/>
          <p:cNvSpPr/>
          <p:nvPr/>
        </p:nvSpPr>
        <p:spPr>
          <a:xfrm>
            <a:off x="763726" y="5351800"/>
            <a:ext cx="261818" cy="327303"/>
          </a:xfrm>
          <a:prstGeom prst="rect">
            <a:avLst/>
          </a:prstGeom>
          <a:noFill/>
          <a:ln/>
        </p:spPr>
        <p:txBody>
          <a:bodyPr wrap="none" lIns="0" tIns="0" rIns="0" bIns="0" rtlCol="0" anchor="t"/>
          <a:lstStyle/>
          <a:p>
            <a:pPr marL="0" indent="0" algn="ctr">
              <a:lnSpc>
                <a:spcPts val="2050"/>
              </a:lnSpc>
              <a:buNone/>
            </a:pPr>
            <a:r>
              <a:rPr lang="en-US" sz="2050" dirty="0">
                <a:solidFill>
                  <a:srgbClr val="CFD0D8"/>
                </a:solidFill>
                <a:latin typeface="Roboto Medium" pitchFamily="34" charset="0"/>
                <a:ea typeface="Roboto Medium" pitchFamily="34" charset="-122"/>
                <a:cs typeface="Roboto Medium" pitchFamily="34" charset="-120"/>
              </a:rPr>
              <a:t>3</a:t>
            </a:r>
            <a:endParaRPr lang="en-US" sz="2050" dirty="0"/>
          </a:p>
        </p:txBody>
      </p:sp>
      <p:sp>
        <p:nvSpPr>
          <p:cNvPr id="19" name="Text 17"/>
          <p:cNvSpPr/>
          <p:nvPr/>
        </p:nvSpPr>
        <p:spPr>
          <a:xfrm>
            <a:off x="1265634" y="5379125"/>
            <a:ext cx="2182178" cy="272772"/>
          </a:xfrm>
          <a:prstGeom prst="rect">
            <a:avLst/>
          </a:prstGeom>
          <a:noFill/>
          <a:ln/>
        </p:spPr>
        <p:txBody>
          <a:bodyPr wrap="none" lIns="0" tIns="0" rIns="0" bIns="0" rtlCol="0" anchor="t"/>
          <a:lstStyle/>
          <a:p>
            <a:pPr marL="0" indent="0" algn="l">
              <a:lnSpc>
                <a:spcPts val="2100"/>
              </a:lnSpc>
              <a:buNone/>
            </a:pPr>
            <a:r>
              <a:rPr lang="en-US" sz="1700" dirty="0">
                <a:solidFill>
                  <a:srgbClr val="CFD0D8"/>
                </a:solidFill>
                <a:latin typeface="Roboto Medium" pitchFamily="34" charset="0"/>
                <a:ea typeface="Roboto Medium" pitchFamily="34" charset="-122"/>
                <a:cs typeface="Roboto Medium" pitchFamily="34" charset="-120"/>
              </a:rPr>
              <a:t>Step 3: Take the Exam</a:t>
            </a:r>
            <a:endParaRPr lang="en-US" sz="1700" dirty="0"/>
          </a:p>
        </p:txBody>
      </p:sp>
      <p:sp>
        <p:nvSpPr>
          <p:cNvPr id="20" name="Text 18"/>
          <p:cNvSpPr/>
          <p:nvPr/>
        </p:nvSpPr>
        <p:spPr>
          <a:xfrm>
            <a:off x="1265634" y="5756553"/>
            <a:ext cx="5940504" cy="558403"/>
          </a:xfrm>
          <a:prstGeom prst="rect">
            <a:avLst/>
          </a:prstGeom>
          <a:noFill/>
          <a:ln/>
        </p:spPr>
        <p:txBody>
          <a:bodyPr wrap="square" lIns="0" tIns="0" rIns="0" bIns="0" rtlCol="0" anchor="t"/>
          <a:lstStyle/>
          <a:p>
            <a:pPr marL="0" indent="0" algn="l">
              <a:lnSpc>
                <a:spcPts val="2150"/>
              </a:lnSpc>
              <a:buNone/>
            </a:pPr>
            <a:r>
              <a:rPr lang="en-US" sz="1350" dirty="0">
                <a:solidFill>
                  <a:srgbClr val="CFD0D8"/>
                </a:solidFill>
                <a:latin typeface="Roboto" pitchFamily="34" charset="0"/>
                <a:ea typeface="Roboto" pitchFamily="34" charset="-122"/>
                <a:cs typeface="Roboto" pitchFamily="34" charset="-120"/>
              </a:rPr>
              <a:t>With the exam generated, you're ready to begin. The platform provides a seamless testing environment:</a:t>
            </a:r>
            <a:endParaRPr lang="en-US" sz="1350" dirty="0"/>
          </a:p>
        </p:txBody>
      </p:sp>
      <p:sp>
        <p:nvSpPr>
          <p:cNvPr id="21" name="Text 19"/>
          <p:cNvSpPr/>
          <p:nvPr/>
        </p:nvSpPr>
        <p:spPr>
          <a:xfrm>
            <a:off x="1265634" y="6419612"/>
            <a:ext cx="5940504" cy="558403"/>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CFD0D8"/>
                </a:solidFill>
                <a:latin typeface="Roboto" pitchFamily="34" charset="0"/>
                <a:ea typeface="Roboto" pitchFamily="34" charset="-122"/>
                <a:cs typeface="Roboto" pitchFamily="34" charset="-120"/>
              </a:rPr>
              <a:t>Timed Session:</a:t>
            </a:r>
            <a:r>
              <a:rPr lang="en-US" sz="1350" dirty="0">
                <a:solidFill>
                  <a:srgbClr val="CFD0D8"/>
                </a:solidFill>
                <a:latin typeface="Roboto" pitchFamily="34" charset="0"/>
                <a:ea typeface="Roboto" pitchFamily="34" charset="-122"/>
                <a:cs typeface="Roboto" pitchFamily="34" charset="-120"/>
              </a:rPr>
              <a:t> A live countdown timer ensures the exam is completed within the set duration, simulating real test conditions.</a:t>
            </a:r>
            <a:endParaRPr lang="en-US" sz="1350" dirty="0"/>
          </a:p>
        </p:txBody>
      </p:sp>
      <p:sp>
        <p:nvSpPr>
          <p:cNvPr id="22" name="Text 20"/>
          <p:cNvSpPr/>
          <p:nvPr/>
        </p:nvSpPr>
        <p:spPr>
          <a:xfrm>
            <a:off x="1265634" y="7039094"/>
            <a:ext cx="5940504" cy="558403"/>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CFD0D8"/>
                </a:solidFill>
                <a:latin typeface="Roboto" pitchFamily="34" charset="0"/>
                <a:ea typeface="Roboto" pitchFamily="34" charset="-122"/>
                <a:cs typeface="Roboto" pitchFamily="34" charset="-120"/>
              </a:rPr>
              <a:t>Intuitive Interface:</a:t>
            </a:r>
            <a:r>
              <a:rPr lang="en-US" sz="1350" dirty="0">
                <a:solidFill>
                  <a:srgbClr val="CFD0D8"/>
                </a:solidFill>
                <a:latin typeface="Roboto" pitchFamily="34" charset="0"/>
                <a:ea typeface="Roboto" pitchFamily="34" charset="-122"/>
                <a:cs typeface="Roboto" pitchFamily="34" charset="-120"/>
              </a:rPr>
              <a:t> Answer questions easily with a clean and uncluttered user interface, designed for focus and minimal distraction.</a:t>
            </a:r>
            <a:endParaRPr lang="en-US" sz="1350" dirty="0"/>
          </a:p>
        </p:txBody>
      </p:sp>
      <p:sp>
        <p:nvSpPr>
          <p:cNvPr id="23" name="Shape 21"/>
          <p:cNvSpPr/>
          <p:nvPr/>
        </p:nvSpPr>
        <p:spPr>
          <a:xfrm>
            <a:off x="7424261" y="5319117"/>
            <a:ext cx="392787" cy="392787"/>
          </a:xfrm>
          <a:prstGeom prst="roundRect">
            <a:avLst>
              <a:gd name="adj" fmla="val 18668"/>
            </a:avLst>
          </a:prstGeom>
          <a:solidFill>
            <a:srgbClr val="182567"/>
          </a:solidFill>
          <a:ln w="7620">
            <a:solidFill>
              <a:srgbClr val="313E80"/>
            </a:solidFill>
            <a:prstDash val="solid"/>
          </a:ln>
        </p:spPr>
      </p:sp>
      <p:sp>
        <p:nvSpPr>
          <p:cNvPr id="24" name="Text 22"/>
          <p:cNvSpPr/>
          <p:nvPr/>
        </p:nvSpPr>
        <p:spPr>
          <a:xfrm>
            <a:off x="7489686" y="5351800"/>
            <a:ext cx="261818" cy="327303"/>
          </a:xfrm>
          <a:prstGeom prst="rect">
            <a:avLst/>
          </a:prstGeom>
          <a:noFill/>
          <a:ln/>
        </p:spPr>
        <p:txBody>
          <a:bodyPr wrap="none" lIns="0" tIns="0" rIns="0" bIns="0" rtlCol="0" anchor="t"/>
          <a:lstStyle/>
          <a:p>
            <a:pPr marL="0" indent="0" algn="ctr">
              <a:lnSpc>
                <a:spcPts val="2050"/>
              </a:lnSpc>
              <a:buNone/>
            </a:pPr>
            <a:r>
              <a:rPr lang="en-US" sz="2050" dirty="0">
                <a:solidFill>
                  <a:srgbClr val="CFD0D8"/>
                </a:solidFill>
                <a:latin typeface="Roboto Medium" pitchFamily="34" charset="0"/>
                <a:ea typeface="Roboto Medium" pitchFamily="34" charset="-122"/>
                <a:cs typeface="Roboto Medium" pitchFamily="34" charset="-120"/>
              </a:rPr>
              <a:t>4</a:t>
            </a:r>
            <a:endParaRPr lang="en-US" sz="2050" dirty="0"/>
          </a:p>
        </p:txBody>
      </p:sp>
      <p:sp>
        <p:nvSpPr>
          <p:cNvPr id="25" name="Text 23"/>
          <p:cNvSpPr/>
          <p:nvPr/>
        </p:nvSpPr>
        <p:spPr>
          <a:xfrm>
            <a:off x="7991594" y="5379125"/>
            <a:ext cx="2588419" cy="272772"/>
          </a:xfrm>
          <a:prstGeom prst="rect">
            <a:avLst/>
          </a:prstGeom>
          <a:noFill/>
          <a:ln/>
        </p:spPr>
        <p:txBody>
          <a:bodyPr wrap="none" lIns="0" tIns="0" rIns="0" bIns="0" rtlCol="0" anchor="t"/>
          <a:lstStyle/>
          <a:p>
            <a:pPr marL="0" indent="0" algn="l">
              <a:lnSpc>
                <a:spcPts val="2100"/>
              </a:lnSpc>
              <a:buNone/>
            </a:pPr>
            <a:r>
              <a:rPr lang="en-US" sz="1700" dirty="0">
                <a:solidFill>
                  <a:srgbClr val="CFD0D8"/>
                </a:solidFill>
                <a:latin typeface="Roboto Medium" pitchFamily="34" charset="0"/>
                <a:ea typeface="Roboto Medium" pitchFamily="34" charset="-122"/>
                <a:cs typeface="Roboto Medium" pitchFamily="34" charset="-120"/>
              </a:rPr>
              <a:t>Step 4: Get Instant Results</a:t>
            </a:r>
            <a:endParaRPr lang="en-US" sz="1700" dirty="0"/>
          </a:p>
        </p:txBody>
      </p:sp>
      <p:sp>
        <p:nvSpPr>
          <p:cNvPr id="26" name="Text 24"/>
          <p:cNvSpPr/>
          <p:nvPr/>
        </p:nvSpPr>
        <p:spPr>
          <a:xfrm>
            <a:off x="7991594" y="5756553"/>
            <a:ext cx="5940504" cy="558403"/>
          </a:xfrm>
          <a:prstGeom prst="rect">
            <a:avLst/>
          </a:prstGeom>
          <a:noFill/>
          <a:ln/>
        </p:spPr>
        <p:txBody>
          <a:bodyPr wrap="square" lIns="0" tIns="0" rIns="0" bIns="0" rtlCol="0" anchor="t"/>
          <a:lstStyle/>
          <a:p>
            <a:pPr marL="0" indent="0" algn="l">
              <a:lnSpc>
                <a:spcPts val="2150"/>
              </a:lnSpc>
              <a:buNone/>
            </a:pPr>
            <a:r>
              <a:rPr lang="en-US" sz="1350" dirty="0">
                <a:solidFill>
                  <a:srgbClr val="CFD0D8"/>
                </a:solidFill>
                <a:latin typeface="Roboto" pitchFamily="34" charset="0"/>
                <a:ea typeface="Roboto" pitchFamily="34" charset="-122"/>
                <a:cs typeface="Roboto" pitchFamily="34" charset="-120"/>
              </a:rPr>
              <a:t>As soon as the exam is submitted, comprehensive results are displayed immediately:</a:t>
            </a:r>
            <a:endParaRPr lang="en-US" sz="1350" dirty="0"/>
          </a:p>
        </p:txBody>
      </p:sp>
      <p:sp>
        <p:nvSpPr>
          <p:cNvPr id="27" name="Text 25"/>
          <p:cNvSpPr/>
          <p:nvPr/>
        </p:nvSpPr>
        <p:spPr>
          <a:xfrm>
            <a:off x="7991594" y="6419612"/>
            <a:ext cx="5940504" cy="558403"/>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CFD0D8"/>
                </a:solidFill>
                <a:latin typeface="Roboto" pitchFamily="34" charset="0"/>
                <a:ea typeface="Roboto" pitchFamily="34" charset="-122"/>
                <a:cs typeface="Roboto" pitchFamily="34" charset="-120"/>
              </a:rPr>
              <a:t>Score &amp; Feedback:</a:t>
            </a:r>
            <a:r>
              <a:rPr lang="en-US" sz="1350" dirty="0">
                <a:solidFill>
                  <a:srgbClr val="CFD0D8"/>
                </a:solidFill>
                <a:latin typeface="Roboto" pitchFamily="34" charset="0"/>
                <a:ea typeface="Roboto" pitchFamily="34" charset="-122"/>
                <a:cs typeface="Roboto" pitchFamily="34" charset="-120"/>
              </a:rPr>
              <a:t> See your score, along with a breakdown of correct and incorrect answers.</a:t>
            </a:r>
            <a:endParaRPr lang="en-US" sz="1350" dirty="0"/>
          </a:p>
        </p:txBody>
      </p:sp>
      <p:sp>
        <p:nvSpPr>
          <p:cNvPr id="28" name="Text 26"/>
          <p:cNvSpPr/>
          <p:nvPr/>
        </p:nvSpPr>
        <p:spPr>
          <a:xfrm>
            <a:off x="7991594" y="7039094"/>
            <a:ext cx="5940504" cy="558403"/>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CFD0D8"/>
                </a:solidFill>
                <a:latin typeface="Roboto" pitchFamily="34" charset="0"/>
                <a:ea typeface="Roboto" pitchFamily="34" charset="-122"/>
                <a:cs typeface="Roboto" pitchFamily="34" charset="-120"/>
              </a:rPr>
              <a:t>Detailed Review:</a:t>
            </a:r>
            <a:r>
              <a:rPr lang="en-US" sz="1350" dirty="0">
                <a:solidFill>
                  <a:srgbClr val="CFD0D8"/>
                </a:solidFill>
                <a:latin typeface="Roboto" pitchFamily="34" charset="0"/>
                <a:ea typeface="Roboto" pitchFamily="34" charset="-122"/>
                <a:cs typeface="Roboto" pitchFamily="34" charset="-120"/>
              </a:rPr>
              <a:t> Review each question with its correct answer, enabling immediate learning from mistakes and understanding.</a:t>
            </a:r>
            <a:endParaRPr lang="en-US" sz="1350" dirty="0"/>
          </a:p>
        </p:txBody>
      </p:sp>
      <p:pic>
        <p:nvPicPr>
          <p:cNvPr id="30" name="Picture 29">
            <a:extLst>
              <a:ext uri="{FF2B5EF4-FFF2-40B4-BE49-F238E27FC236}">
                <a16:creationId xmlns:a16="http://schemas.microsoft.com/office/drawing/2014/main" id="{9BC0C95C-0E5F-5C7C-98EA-508286F5B93C}"/>
              </a:ext>
            </a:extLst>
          </p:cNvPr>
          <p:cNvPicPr>
            <a:picLocks noChangeAspect="1"/>
          </p:cNvPicPr>
          <p:nvPr/>
        </p:nvPicPr>
        <p:blipFill>
          <a:blip r:embed="rId3"/>
          <a:stretch>
            <a:fillRect/>
          </a:stretch>
        </p:blipFill>
        <p:spPr>
          <a:xfrm>
            <a:off x="12629871" y="7687511"/>
            <a:ext cx="2000529" cy="45726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834295" y="614601"/>
            <a:ext cx="4961811" cy="620078"/>
          </a:xfrm>
          <a:prstGeom prst="rect">
            <a:avLst/>
          </a:prstGeom>
          <a:noFill/>
          <a:ln/>
        </p:spPr>
        <p:txBody>
          <a:bodyPr wrap="none" lIns="0" tIns="0" rIns="0" bIns="0" rtlCol="0" anchor="t"/>
          <a:lstStyle/>
          <a:p>
            <a:pPr marL="0" indent="0" algn="ctr">
              <a:lnSpc>
                <a:spcPts val="4850"/>
              </a:lnSpc>
              <a:buNone/>
            </a:pPr>
            <a:r>
              <a:rPr lang="en-US" sz="3900" dirty="0">
                <a:solidFill>
                  <a:srgbClr val="5A6ED8"/>
                </a:solidFill>
                <a:latin typeface="Roboto Medium" pitchFamily="34" charset="0"/>
                <a:ea typeface="Roboto Medium" pitchFamily="34" charset="-122"/>
                <a:cs typeface="Roboto Medium" pitchFamily="34" charset="-120"/>
              </a:rPr>
              <a:t>Key Benefits</a:t>
            </a:r>
            <a:endParaRPr lang="en-US" sz="3900" dirty="0"/>
          </a:p>
        </p:txBody>
      </p:sp>
      <p:sp>
        <p:nvSpPr>
          <p:cNvPr id="3" name="Text 1"/>
          <p:cNvSpPr/>
          <p:nvPr/>
        </p:nvSpPr>
        <p:spPr>
          <a:xfrm>
            <a:off x="793790" y="1631513"/>
            <a:ext cx="13042821" cy="793909"/>
          </a:xfrm>
          <a:prstGeom prst="rect">
            <a:avLst/>
          </a:prstGeom>
          <a:noFill/>
          <a:ln/>
        </p:spPr>
        <p:txBody>
          <a:bodyPr wrap="square" lIns="0" tIns="0" rIns="0" bIns="0" rtlCol="0" anchor="t"/>
          <a:lstStyle/>
          <a:p>
            <a:pPr marL="0" indent="0" algn="ctr">
              <a:lnSpc>
                <a:spcPts val="3100"/>
              </a:lnSpc>
              <a:buNone/>
            </a:pPr>
            <a:r>
              <a:rPr lang="en-US" sz="1950" dirty="0">
                <a:solidFill>
                  <a:srgbClr val="CFD0D8"/>
                </a:solidFill>
                <a:latin typeface="Roboto" pitchFamily="34" charset="0"/>
                <a:ea typeface="Roboto" pitchFamily="34" charset="-122"/>
                <a:cs typeface="Roboto" pitchFamily="34" charset="-120"/>
              </a:rPr>
              <a:t>Our AI-Powered Exam &amp; MCQ Generator website offers substantial advantages that streamline assessment processes and enhance the learning experience for all users.</a:t>
            </a:r>
            <a:endParaRPr lang="en-US" sz="1950" dirty="0"/>
          </a:p>
        </p:txBody>
      </p:sp>
      <p:pic>
        <p:nvPicPr>
          <p:cNvPr id="4" name="Image 0" descr="preencoded.png"/>
          <p:cNvPicPr>
            <a:picLocks noChangeAspect="1"/>
          </p:cNvPicPr>
          <p:nvPr/>
        </p:nvPicPr>
        <p:blipFill>
          <a:blip r:embed="rId3"/>
          <a:stretch>
            <a:fillRect/>
          </a:stretch>
        </p:blipFill>
        <p:spPr>
          <a:xfrm>
            <a:off x="793790" y="2648664"/>
            <a:ext cx="496133" cy="496133"/>
          </a:xfrm>
          <a:prstGeom prst="rect">
            <a:avLst/>
          </a:prstGeom>
        </p:spPr>
      </p:pic>
      <p:sp>
        <p:nvSpPr>
          <p:cNvPr id="5" name="Text 2"/>
          <p:cNvSpPr/>
          <p:nvPr/>
        </p:nvSpPr>
        <p:spPr>
          <a:xfrm>
            <a:off x="793790" y="3392805"/>
            <a:ext cx="2745224" cy="310158"/>
          </a:xfrm>
          <a:prstGeom prst="rect">
            <a:avLst/>
          </a:prstGeom>
          <a:noFill/>
          <a:ln/>
        </p:spPr>
        <p:txBody>
          <a:bodyPr wrap="none" lIns="0" tIns="0" rIns="0" bIns="0" rtlCol="0" anchor="t"/>
          <a:lstStyle/>
          <a:p>
            <a:pPr marL="0" indent="0" algn="l">
              <a:lnSpc>
                <a:spcPts val="2400"/>
              </a:lnSpc>
              <a:buNone/>
            </a:pPr>
            <a:r>
              <a:rPr lang="en-US" sz="1950" dirty="0">
                <a:solidFill>
                  <a:srgbClr val="CFD0D8"/>
                </a:solidFill>
                <a:latin typeface="Roboto Medium" pitchFamily="34" charset="0"/>
                <a:ea typeface="Roboto Medium" pitchFamily="34" charset="-122"/>
                <a:cs typeface="Roboto Medium" pitchFamily="34" charset="-120"/>
              </a:rPr>
              <a:t>Significant Time Savings</a:t>
            </a:r>
            <a:endParaRPr lang="en-US" sz="1950" dirty="0"/>
          </a:p>
        </p:txBody>
      </p:sp>
      <p:sp>
        <p:nvSpPr>
          <p:cNvPr id="6" name="Text 3"/>
          <p:cNvSpPr/>
          <p:nvPr/>
        </p:nvSpPr>
        <p:spPr>
          <a:xfrm>
            <a:off x="793790" y="3822025"/>
            <a:ext cx="6397347" cy="952619"/>
          </a:xfrm>
          <a:prstGeom prst="rect">
            <a:avLst/>
          </a:prstGeom>
          <a:noFill/>
          <a:ln/>
        </p:spPr>
        <p:txBody>
          <a:bodyPr wrap="square" lIns="0" tIns="0" rIns="0" bIns="0" rtlCol="0" anchor="t"/>
          <a:lstStyle/>
          <a:p>
            <a:pPr marL="0" indent="0" algn="l">
              <a:lnSpc>
                <a:spcPts val="2500"/>
              </a:lnSpc>
              <a:buNone/>
            </a:pPr>
            <a:r>
              <a:rPr lang="en-US" sz="1550" dirty="0">
                <a:solidFill>
                  <a:srgbClr val="5A6ED8"/>
                </a:solidFill>
                <a:latin typeface="Roboto" pitchFamily="34" charset="0"/>
                <a:ea typeface="Roboto" pitchFamily="34" charset="-122"/>
                <a:cs typeface="Roboto" pitchFamily="34" charset="-120"/>
              </a:rPr>
              <a:t>Automates the tedious task</a:t>
            </a:r>
            <a:r>
              <a:rPr lang="en-US" sz="1550" dirty="0">
                <a:solidFill>
                  <a:srgbClr val="CFD0D8"/>
                </a:solidFill>
                <a:latin typeface="Roboto" pitchFamily="34" charset="0"/>
                <a:ea typeface="Roboto" pitchFamily="34" charset="-122"/>
                <a:cs typeface="Roboto" pitchFamily="34" charset="-120"/>
              </a:rPr>
              <a:t> of question creation and grading, allowing educators to focus more on teaching and less on administrative overhead. Students also save time in finding relevant practice questions.</a:t>
            </a:r>
            <a:endParaRPr lang="en-US" sz="1550" dirty="0"/>
          </a:p>
        </p:txBody>
      </p:sp>
      <p:pic>
        <p:nvPicPr>
          <p:cNvPr id="7" name="Image 1" descr="preencoded.png"/>
          <p:cNvPicPr>
            <a:picLocks noChangeAspect="1"/>
          </p:cNvPicPr>
          <p:nvPr/>
        </p:nvPicPr>
        <p:blipFill>
          <a:blip r:embed="rId4"/>
          <a:stretch>
            <a:fillRect/>
          </a:stretch>
        </p:blipFill>
        <p:spPr>
          <a:xfrm>
            <a:off x="7439144" y="2648664"/>
            <a:ext cx="496133" cy="496133"/>
          </a:xfrm>
          <a:prstGeom prst="rect">
            <a:avLst/>
          </a:prstGeom>
        </p:spPr>
      </p:pic>
      <p:sp>
        <p:nvSpPr>
          <p:cNvPr id="8" name="Text 4"/>
          <p:cNvSpPr/>
          <p:nvPr/>
        </p:nvSpPr>
        <p:spPr>
          <a:xfrm>
            <a:off x="7439144" y="3392805"/>
            <a:ext cx="3751659" cy="310158"/>
          </a:xfrm>
          <a:prstGeom prst="rect">
            <a:avLst/>
          </a:prstGeom>
          <a:noFill/>
          <a:ln/>
        </p:spPr>
        <p:txBody>
          <a:bodyPr wrap="none" lIns="0" tIns="0" rIns="0" bIns="0" rtlCol="0" anchor="t"/>
          <a:lstStyle/>
          <a:p>
            <a:pPr marL="0" indent="0" algn="l">
              <a:lnSpc>
                <a:spcPts val="2400"/>
              </a:lnSpc>
              <a:buNone/>
            </a:pPr>
            <a:r>
              <a:rPr lang="en-US" sz="1950" dirty="0">
                <a:solidFill>
                  <a:srgbClr val="CFD0D8"/>
                </a:solidFill>
                <a:latin typeface="Roboto Medium" pitchFamily="34" charset="0"/>
                <a:ea typeface="Roboto Medium" pitchFamily="34" charset="-122"/>
                <a:cs typeface="Roboto Medium" pitchFamily="34" charset="-120"/>
              </a:rPr>
              <a:t>Personalized Learning Experience</a:t>
            </a:r>
            <a:endParaRPr lang="en-US" sz="1950" dirty="0"/>
          </a:p>
        </p:txBody>
      </p:sp>
      <p:sp>
        <p:nvSpPr>
          <p:cNvPr id="9" name="Text 5"/>
          <p:cNvSpPr/>
          <p:nvPr/>
        </p:nvSpPr>
        <p:spPr>
          <a:xfrm>
            <a:off x="7439144" y="3822025"/>
            <a:ext cx="6397466" cy="1270159"/>
          </a:xfrm>
          <a:prstGeom prst="rect">
            <a:avLst/>
          </a:prstGeom>
          <a:noFill/>
          <a:ln/>
        </p:spPr>
        <p:txBody>
          <a:bodyPr wrap="squar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By enabling customization of topic and difficulty, the platform facilitates a truly </a:t>
            </a:r>
            <a:r>
              <a:rPr lang="en-US" sz="1550" dirty="0">
                <a:solidFill>
                  <a:srgbClr val="5A6ED8"/>
                </a:solidFill>
                <a:latin typeface="Roboto" pitchFamily="34" charset="0"/>
                <a:ea typeface="Roboto" pitchFamily="34" charset="-122"/>
                <a:cs typeface="Roboto" pitchFamily="34" charset="-120"/>
              </a:rPr>
              <a:t>tailored learning journey</a:t>
            </a:r>
            <a:r>
              <a:rPr lang="en-US" sz="1550" dirty="0">
                <a:solidFill>
                  <a:srgbClr val="CFD0D8"/>
                </a:solidFill>
                <a:latin typeface="Roboto" pitchFamily="34" charset="0"/>
                <a:ea typeface="Roboto" pitchFamily="34" charset="-122"/>
                <a:cs typeface="Roboto" pitchFamily="34" charset="-120"/>
              </a:rPr>
              <a:t>. Students can practice exactly what they need, at their own pace, and at a level that challenges them appropriately.</a:t>
            </a:r>
            <a:endParaRPr lang="en-US" sz="1550" dirty="0"/>
          </a:p>
        </p:txBody>
      </p:sp>
      <p:pic>
        <p:nvPicPr>
          <p:cNvPr id="10" name="Image 2" descr="preencoded.png"/>
          <p:cNvPicPr>
            <a:picLocks noChangeAspect="1"/>
          </p:cNvPicPr>
          <p:nvPr/>
        </p:nvPicPr>
        <p:blipFill>
          <a:blip r:embed="rId5"/>
          <a:stretch>
            <a:fillRect/>
          </a:stretch>
        </p:blipFill>
        <p:spPr>
          <a:xfrm>
            <a:off x="793790" y="5489019"/>
            <a:ext cx="496133" cy="496133"/>
          </a:xfrm>
          <a:prstGeom prst="rect">
            <a:avLst/>
          </a:prstGeom>
        </p:spPr>
      </p:pic>
      <p:sp>
        <p:nvSpPr>
          <p:cNvPr id="11" name="Text 6"/>
          <p:cNvSpPr/>
          <p:nvPr/>
        </p:nvSpPr>
        <p:spPr>
          <a:xfrm>
            <a:off x="793790" y="6233160"/>
            <a:ext cx="3118842" cy="310158"/>
          </a:xfrm>
          <a:prstGeom prst="rect">
            <a:avLst/>
          </a:prstGeom>
          <a:noFill/>
          <a:ln/>
        </p:spPr>
        <p:txBody>
          <a:bodyPr wrap="none" lIns="0" tIns="0" rIns="0" bIns="0" rtlCol="0" anchor="t"/>
          <a:lstStyle/>
          <a:p>
            <a:pPr marL="0" indent="0" algn="l">
              <a:lnSpc>
                <a:spcPts val="2400"/>
              </a:lnSpc>
              <a:buNone/>
            </a:pPr>
            <a:r>
              <a:rPr lang="en-US" sz="1950" dirty="0">
                <a:solidFill>
                  <a:srgbClr val="CFD0D8"/>
                </a:solidFill>
                <a:latin typeface="Roboto Medium" pitchFamily="34" charset="0"/>
                <a:ea typeface="Roboto Medium" pitchFamily="34" charset="-122"/>
                <a:cs typeface="Roboto Medium" pitchFamily="34" charset="-120"/>
              </a:rPr>
              <a:t>Enhanced Exam Preparation</a:t>
            </a:r>
            <a:endParaRPr lang="en-US" sz="1950" dirty="0"/>
          </a:p>
        </p:txBody>
      </p:sp>
      <p:sp>
        <p:nvSpPr>
          <p:cNvPr id="12" name="Text 7"/>
          <p:cNvSpPr/>
          <p:nvPr/>
        </p:nvSpPr>
        <p:spPr>
          <a:xfrm>
            <a:off x="793790" y="6662380"/>
            <a:ext cx="6397347" cy="952619"/>
          </a:xfrm>
          <a:prstGeom prst="rect">
            <a:avLst/>
          </a:prstGeom>
          <a:noFill/>
          <a:ln/>
        </p:spPr>
        <p:txBody>
          <a:bodyPr wrap="squar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Provides an </a:t>
            </a:r>
            <a:r>
              <a:rPr lang="en-US" sz="1550" dirty="0">
                <a:solidFill>
                  <a:srgbClr val="5A6ED8"/>
                </a:solidFill>
                <a:latin typeface="Roboto" pitchFamily="34" charset="0"/>
                <a:ea typeface="Roboto" pitchFamily="34" charset="-122"/>
                <a:cs typeface="Roboto" pitchFamily="34" charset="-120"/>
              </a:rPr>
              <a:t>endless supply of practice questions</a:t>
            </a:r>
            <a:r>
              <a:rPr lang="en-US" sz="1550" dirty="0">
                <a:solidFill>
                  <a:srgbClr val="CFD0D8"/>
                </a:solidFill>
                <a:latin typeface="Roboto" pitchFamily="34" charset="0"/>
                <a:ea typeface="Roboto" pitchFamily="34" charset="-122"/>
                <a:cs typeface="Roboto" pitchFamily="34" charset="-120"/>
              </a:rPr>
              <a:t> and mock exams, making it an invaluable tool for students preparing for standardized tests, university entrance exams, or classroom assessments.</a:t>
            </a:r>
            <a:endParaRPr lang="en-US" sz="1550" dirty="0"/>
          </a:p>
        </p:txBody>
      </p:sp>
      <p:pic>
        <p:nvPicPr>
          <p:cNvPr id="13" name="Image 3" descr="preencoded.png"/>
          <p:cNvPicPr>
            <a:picLocks noChangeAspect="1"/>
          </p:cNvPicPr>
          <p:nvPr/>
        </p:nvPicPr>
        <p:blipFill>
          <a:blip r:embed="rId6"/>
          <a:stretch>
            <a:fillRect/>
          </a:stretch>
        </p:blipFill>
        <p:spPr>
          <a:xfrm>
            <a:off x="7439144" y="5489019"/>
            <a:ext cx="496133" cy="496133"/>
          </a:xfrm>
          <a:prstGeom prst="rect">
            <a:avLst/>
          </a:prstGeom>
        </p:spPr>
      </p:pic>
      <p:sp>
        <p:nvSpPr>
          <p:cNvPr id="14" name="Text 8"/>
          <p:cNvSpPr/>
          <p:nvPr/>
        </p:nvSpPr>
        <p:spPr>
          <a:xfrm>
            <a:off x="7439144" y="6233160"/>
            <a:ext cx="2882384" cy="310158"/>
          </a:xfrm>
          <a:prstGeom prst="rect">
            <a:avLst/>
          </a:prstGeom>
          <a:noFill/>
          <a:ln/>
        </p:spPr>
        <p:txBody>
          <a:bodyPr wrap="none" lIns="0" tIns="0" rIns="0" bIns="0" rtlCol="0" anchor="t"/>
          <a:lstStyle/>
          <a:p>
            <a:pPr marL="0" indent="0" algn="l">
              <a:lnSpc>
                <a:spcPts val="2400"/>
              </a:lnSpc>
              <a:buNone/>
            </a:pPr>
            <a:r>
              <a:rPr lang="en-US" sz="1950" dirty="0">
                <a:solidFill>
                  <a:srgbClr val="CFD0D8"/>
                </a:solidFill>
                <a:latin typeface="Roboto Medium" pitchFamily="34" charset="0"/>
                <a:ea typeface="Roboto Medium" pitchFamily="34" charset="-122"/>
                <a:cs typeface="Roboto Medium" pitchFamily="34" charset="-120"/>
              </a:rPr>
              <a:t>Clear Feedback &amp; Insights</a:t>
            </a:r>
            <a:endParaRPr lang="en-US" sz="1950" dirty="0"/>
          </a:p>
        </p:txBody>
      </p:sp>
      <p:sp>
        <p:nvSpPr>
          <p:cNvPr id="15" name="Text 9"/>
          <p:cNvSpPr/>
          <p:nvPr/>
        </p:nvSpPr>
        <p:spPr>
          <a:xfrm>
            <a:off x="7439144" y="6662380"/>
            <a:ext cx="6397466" cy="952619"/>
          </a:xfrm>
          <a:prstGeom prst="rect">
            <a:avLst/>
          </a:prstGeom>
          <a:noFill/>
          <a:ln/>
        </p:spPr>
        <p:txBody>
          <a:bodyPr wrap="squar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Instant results coupled with detailed performance analysis highlight </a:t>
            </a:r>
            <a:r>
              <a:rPr lang="en-US" sz="1550" dirty="0">
                <a:solidFill>
                  <a:srgbClr val="5A6ED8"/>
                </a:solidFill>
                <a:latin typeface="Roboto" pitchFamily="34" charset="0"/>
                <a:ea typeface="Roboto" pitchFamily="34" charset="-122"/>
                <a:cs typeface="Roboto" pitchFamily="34" charset="-120"/>
              </a:rPr>
              <a:t>strengths and weaknesses</a:t>
            </a:r>
            <a:r>
              <a:rPr lang="en-US" sz="1550" dirty="0">
                <a:solidFill>
                  <a:srgbClr val="CFD0D8"/>
                </a:solidFill>
                <a:latin typeface="Roboto" pitchFamily="34" charset="0"/>
                <a:ea typeface="Roboto" pitchFamily="34" charset="-122"/>
                <a:cs typeface="Roboto" pitchFamily="34" charset="-120"/>
              </a:rPr>
              <a:t> immediately. This rapid feedback loop is crucial for effective learning and targeted improvement.</a:t>
            </a:r>
            <a:endParaRPr lang="en-US" sz="1550" dirty="0"/>
          </a:p>
        </p:txBody>
      </p:sp>
      <p:pic>
        <p:nvPicPr>
          <p:cNvPr id="17" name="Picture 16">
            <a:extLst>
              <a:ext uri="{FF2B5EF4-FFF2-40B4-BE49-F238E27FC236}">
                <a16:creationId xmlns:a16="http://schemas.microsoft.com/office/drawing/2014/main" id="{B1EE6017-4F71-2F52-66B3-8C073FD47C11}"/>
              </a:ext>
            </a:extLst>
          </p:cNvPr>
          <p:cNvPicPr>
            <a:picLocks noChangeAspect="1"/>
          </p:cNvPicPr>
          <p:nvPr/>
        </p:nvPicPr>
        <p:blipFill>
          <a:blip r:embed="rId7"/>
          <a:stretch>
            <a:fillRect/>
          </a:stretch>
        </p:blipFill>
        <p:spPr>
          <a:xfrm>
            <a:off x="12668836" y="7614999"/>
            <a:ext cx="1872354" cy="53654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1827</Words>
  <Application>Microsoft Office PowerPoint</Application>
  <PresentationFormat>Custom</PresentationFormat>
  <Paragraphs>115</Paragraphs>
  <Slides>11</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Roboto</vt:lpstr>
      <vt:lpstr>Roboto Medium</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Shubhendu Halder</cp:lastModifiedBy>
  <cp:revision>2</cp:revision>
  <dcterms:created xsi:type="dcterms:W3CDTF">2025-08-20T10:23:54Z</dcterms:created>
  <dcterms:modified xsi:type="dcterms:W3CDTF">2025-08-20T10:42:43Z</dcterms:modified>
</cp:coreProperties>
</file>